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5"/>
    <p:sldId id="257" r:id="rId46"/>
    <p:sldId id="258" r:id="rId47"/>
    <p:sldId id="259" r:id="rId48"/>
    <p:sldId id="260" r:id="rId49"/>
    <p:sldId id="261" r:id="rId50"/>
    <p:sldId id="262" r:id="rId51"/>
    <p:sldId id="263" r:id="rId52"/>
    <p:sldId id="264" r:id="rId53"/>
    <p:sldId id="265" r:id="rId54"/>
    <p:sldId id="266" r:id="rId55"/>
    <p:sldId id="267" r:id="rId56"/>
    <p:sldId id="268" r:id="rId57"/>
    <p:sldId id="269" r:id="rId58"/>
    <p:sldId id="270" r:id="rId59"/>
    <p:sldId id="271" r:id="rId60"/>
    <p:sldId id="272" r:id="rId61"/>
    <p:sldId id="273" r:id="rId62"/>
    <p:sldId id="274" r:id="rId63"/>
    <p:sldId id="275" r:id="rId64"/>
    <p:sldId id="276" r:id="rId65"/>
    <p:sldId id="277" r:id="rId66"/>
    <p:sldId id="278" r:id="rId67"/>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lfa Slab One" charset="1" panose="00000500000000000000"/>
      <p:regular r:id="rId10"/>
    </p:embeddedFont>
    <p:embeddedFont>
      <p:font typeface="Alfa Slab One Italics" charset="1" panose="00000500000000000000"/>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League Spartan" charset="1" panose="00000800000000000000"/>
      <p:regular r:id="rId16"/>
    </p:embeddedFont>
    <p:embeddedFont>
      <p:font typeface="Arial" charset="1" panose="020B0502020202020204"/>
      <p:regular r:id="rId17"/>
    </p:embeddedFont>
    <p:embeddedFont>
      <p:font typeface="Arial Bold" charset="1" panose="020B0802020202020204"/>
      <p:regular r:id="rId18"/>
    </p:embeddedFont>
    <p:embeddedFont>
      <p:font typeface="Arial Italics" charset="1" panose="020B0502020202090204"/>
      <p:regular r:id="rId19"/>
    </p:embeddedFont>
    <p:embeddedFont>
      <p:font typeface="Arial Bold Italics" charset="1" panose="020B0802020202090204"/>
      <p:regular r:id="rId20"/>
    </p:embeddedFont>
    <p:embeddedFont>
      <p:font typeface="Clear Sans" charset="1" panose="020B0503030202020304"/>
      <p:regular r:id="rId21"/>
    </p:embeddedFont>
    <p:embeddedFont>
      <p:font typeface="Clear Sans Bold" charset="1" panose="020B0803030202020304"/>
      <p:regular r:id="rId22"/>
    </p:embeddedFont>
    <p:embeddedFont>
      <p:font typeface="Clear Sans Italics" charset="1" panose="020B0503030202090304"/>
      <p:regular r:id="rId23"/>
    </p:embeddedFont>
    <p:embeddedFont>
      <p:font typeface="Clear Sans Bold Italics" charset="1" panose="020B0803030202090304"/>
      <p:regular r:id="rId24"/>
    </p:embeddedFont>
    <p:embeddedFont>
      <p:font typeface="Clear Sans Thin" charset="1" panose="020B0203030202020304"/>
      <p:regular r:id="rId25"/>
    </p:embeddedFont>
    <p:embeddedFont>
      <p:font typeface="Clear Sans Light" charset="1" panose="020B0303030202020304"/>
      <p:regular r:id="rId26"/>
    </p:embeddedFont>
    <p:embeddedFont>
      <p:font typeface="Clear Sans Medium" charset="1" panose="020B0603030202020304"/>
      <p:regular r:id="rId27"/>
    </p:embeddedFont>
    <p:embeddedFont>
      <p:font typeface="Clear Sans Medium Italics" charset="1" panose="020B0603030202090304"/>
      <p:regular r:id="rId28"/>
    </p:embeddedFont>
    <p:embeddedFont>
      <p:font typeface="Advent Pro" charset="1" panose="02000506040000020004"/>
      <p:regular r:id="rId29"/>
    </p:embeddedFont>
    <p:embeddedFont>
      <p:font typeface="Advent Pro Bold" charset="1" panose="02000506040000020004"/>
      <p:regular r:id="rId30"/>
    </p:embeddedFont>
    <p:embeddedFont>
      <p:font typeface="Advent Pro Italics" charset="1" panose="02000506040000020004"/>
      <p:regular r:id="rId31"/>
    </p:embeddedFont>
    <p:embeddedFont>
      <p:font typeface="Advent Pro Bold Italics" charset="1" panose="02000506040000020004"/>
      <p:regular r:id="rId32"/>
    </p:embeddedFont>
    <p:embeddedFont>
      <p:font typeface="Advent Pro Thin" charset="1" panose="02000506040000020004"/>
      <p:regular r:id="rId33"/>
    </p:embeddedFont>
    <p:embeddedFont>
      <p:font typeface="Advent Pro Thin Italics" charset="1" panose="02000506040000020004"/>
      <p:regular r:id="rId34"/>
    </p:embeddedFont>
    <p:embeddedFont>
      <p:font typeface="Advent Pro Extra-Light" charset="1" panose="02000506040000020004"/>
      <p:regular r:id="rId35"/>
    </p:embeddedFont>
    <p:embeddedFont>
      <p:font typeface="Advent Pro Extra-Light Italics" charset="1" panose="02000506040000020004"/>
      <p:regular r:id="rId36"/>
    </p:embeddedFont>
    <p:embeddedFont>
      <p:font typeface="Advent Pro Light" charset="1" panose="02000506040000020004"/>
      <p:regular r:id="rId37"/>
    </p:embeddedFont>
    <p:embeddedFont>
      <p:font typeface="Advent Pro Light Italics" charset="1" panose="02000506040000020004"/>
      <p:regular r:id="rId38"/>
    </p:embeddedFont>
    <p:embeddedFont>
      <p:font typeface="Advent Pro Medium" charset="1" panose="02000506040000020004"/>
      <p:regular r:id="rId39"/>
    </p:embeddedFont>
    <p:embeddedFont>
      <p:font typeface="Advent Pro Medium Italics" charset="1" panose="02000506040000020004"/>
      <p:regular r:id="rId40"/>
    </p:embeddedFont>
    <p:embeddedFont>
      <p:font typeface="Advent Pro Semi-Bold" charset="1" panose="02000506040000020004"/>
      <p:regular r:id="rId41"/>
    </p:embeddedFont>
    <p:embeddedFont>
      <p:font typeface="Advent Pro Semi-Bold Italics" charset="1" panose="02000506040000020004"/>
      <p:regular r:id="rId42"/>
    </p:embeddedFont>
    <p:embeddedFont>
      <p:font typeface="Advent Pro Ultra-Bold" charset="1" panose="02000506040000020004"/>
      <p:regular r:id="rId43"/>
    </p:embeddedFont>
    <p:embeddedFont>
      <p:font typeface="Advent Pro Ultra-Bold Italics" charset="1" panose="02000506040000020004"/>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slides/slide1.xml" Type="http://schemas.openxmlformats.org/officeDocument/2006/relationships/slide"/><Relationship Id="rId46" Target="slides/slide2.xml" Type="http://schemas.openxmlformats.org/officeDocument/2006/relationships/slide"/><Relationship Id="rId47" Target="slides/slide3.xml" Type="http://schemas.openxmlformats.org/officeDocument/2006/relationships/slide"/><Relationship Id="rId48" Target="slides/slide4.xml" Type="http://schemas.openxmlformats.org/officeDocument/2006/relationships/slide"/><Relationship Id="rId49" Target="slides/slide5.xml" Type="http://schemas.openxmlformats.org/officeDocument/2006/relationships/slide"/><Relationship Id="rId5" Target="tableStyles.xml" Type="http://schemas.openxmlformats.org/officeDocument/2006/relationships/tableStyles"/><Relationship Id="rId50" Target="slides/slide6.xml" Type="http://schemas.openxmlformats.org/officeDocument/2006/relationships/slide"/><Relationship Id="rId51" Target="slides/slide7.xml" Type="http://schemas.openxmlformats.org/officeDocument/2006/relationships/slide"/><Relationship Id="rId52" Target="slides/slide8.xml" Type="http://schemas.openxmlformats.org/officeDocument/2006/relationships/slide"/><Relationship Id="rId53" Target="slides/slide9.xml" Type="http://schemas.openxmlformats.org/officeDocument/2006/relationships/slide"/><Relationship Id="rId54" Target="slides/slide10.xml" Type="http://schemas.openxmlformats.org/officeDocument/2006/relationships/slide"/><Relationship Id="rId55" Target="slides/slide11.xml" Type="http://schemas.openxmlformats.org/officeDocument/2006/relationships/slide"/><Relationship Id="rId56" Target="slides/slide12.xml" Type="http://schemas.openxmlformats.org/officeDocument/2006/relationships/slide"/><Relationship Id="rId57" Target="slides/slide13.xml" Type="http://schemas.openxmlformats.org/officeDocument/2006/relationships/slide"/><Relationship Id="rId58" Target="slides/slide14.xml" Type="http://schemas.openxmlformats.org/officeDocument/2006/relationships/slide"/><Relationship Id="rId59" Target="slides/slide15.xml" Type="http://schemas.openxmlformats.org/officeDocument/2006/relationships/slide"/><Relationship Id="rId6" Target="fonts/font6.fntdata" Type="http://schemas.openxmlformats.org/officeDocument/2006/relationships/font"/><Relationship Id="rId60" Target="slides/slide16.xml" Type="http://schemas.openxmlformats.org/officeDocument/2006/relationships/slide"/><Relationship Id="rId61" Target="slides/slide17.xml" Type="http://schemas.openxmlformats.org/officeDocument/2006/relationships/slide"/><Relationship Id="rId62" Target="slides/slide18.xml" Type="http://schemas.openxmlformats.org/officeDocument/2006/relationships/slide"/><Relationship Id="rId63" Target="slides/slide19.xml" Type="http://schemas.openxmlformats.org/officeDocument/2006/relationships/slide"/><Relationship Id="rId64" Target="slides/slide20.xml" Type="http://schemas.openxmlformats.org/officeDocument/2006/relationships/slide"/><Relationship Id="rId65" Target="slides/slide21.xml" Type="http://schemas.openxmlformats.org/officeDocument/2006/relationships/slide"/><Relationship Id="rId66" Target="slides/slide22.xml" Type="http://schemas.openxmlformats.org/officeDocument/2006/relationships/slide"/><Relationship Id="rId67" Target="slides/slide23.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1.png" Type="http://schemas.openxmlformats.org/officeDocument/2006/relationships/image"/><Relationship Id="rId9"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36.pn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https://drive.google.com/drive/folders/1yY2Q5LJaaBJMg9kai2mZIQTAIj1W5geD" TargetMode="External" Type="http://schemas.openxmlformats.org/officeDocument/2006/relationships/hyperlink"/><Relationship Id="rId9"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3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3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png" Type="http://schemas.openxmlformats.org/officeDocument/2006/relationships/image"/><Relationship Id="rId12" Target="../media/image12.png" Type="http://schemas.openxmlformats.org/officeDocument/2006/relationships/image"/><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2" Target="../media/image1.png" Type="http://schemas.openxmlformats.org/officeDocument/2006/relationships/image"/><Relationship Id="rId3" Target="../media/image3.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081510" y="2602401"/>
            <a:ext cx="11367850" cy="2026540"/>
          </a:xfrm>
          <a:prstGeom prst="rect">
            <a:avLst/>
          </a:prstGeom>
        </p:spPr>
        <p:txBody>
          <a:bodyPr anchor="t" rtlCol="false" tIns="0" lIns="0" bIns="0" rIns="0">
            <a:spAutoFit/>
          </a:bodyPr>
          <a:lstStyle/>
          <a:p>
            <a:pPr algn="ctr">
              <a:lnSpc>
                <a:spcPts val="3888"/>
              </a:lnSpc>
            </a:pPr>
            <a:r>
              <a:rPr lang="en-US" sz="3600">
                <a:solidFill>
                  <a:srgbClr val="000000"/>
                </a:solidFill>
                <a:latin typeface="Arial Bold"/>
              </a:rPr>
              <a:t>Perbandingan Model Ensemble secara Bagging (Random Forest Regressor) dan Boosting (Gradient Boosting Trees Regressor) dalam Memprediksi Emisi Gas CO2 Kendaraan di Kanada</a:t>
            </a:r>
          </a:p>
        </p:txBody>
      </p:sp>
      <p:sp>
        <p:nvSpPr>
          <p:cNvPr name="TextBox 3" id="3"/>
          <p:cNvSpPr txBox="true"/>
          <p:nvPr/>
        </p:nvSpPr>
        <p:spPr>
          <a:xfrm rot="0">
            <a:off x="14716610" y="8654253"/>
            <a:ext cx="3307294" cy="703326"/>
          </a:xfrm>
          <a:prstGeom prst="rect">
            <a:avLst/>
          </a:prstGeom>
        </p:spPr>
        <p:txBody>
          <a:bodyPr anchor="t" rtlCol="false" tIns="0" lIns="0" bIns="0" rIns="0">
            <a:spAutoFit/>
          </a:bodyPr>
          <a:lstStyle/>
          <a:p>
            <a:pPr algn="l">
              <a:lnSpc>
                <a:spcPts val="2592"/>
              </a:lnSpc>
            </a:pPr>
            <a:r>
              <a:rPr lang="en-US" sz="2400">
                <a:solidFill>
                  <a:srgbClr val="000000"/>
                </a:solidFill>
                <a:latin typeface="Arial"/>
              </a:rPr>
              <a:t>Bogor, IPB University</a:t>
            </a:r>
          </a:p>
          <a:p>
            <a:pPr algn="l">
              <a:lnSpc>
                <a:spcPts val="2592"/>
              </a:lnSpc>
            </a:pPr>
            <a:r>
              <a:rPr lang="en-US" sz="2400">
                <a:solidFill>
                  <a:srgbClr val="000000"/>
                </a:solidFill>
                <a:latin typeface="Arial"/>
              </a:rPr>
              <a:t>01, Maret 2024</a:t>
            </a:r>
          </a:p>
        </p:txBody>
      </p:sp>
      <p:sp>
        <p:nvSpPr>
          <p:cNvPr name="Freeform 4" id="4"/>
          <p:cNvSpPr/>
          <p:nvPr/>
        </p:nvSpPr>
        <p:spPr>
          <a:xfrm flipH="false" flipV="false" rot="0">
            <a:off x="5755822" y="499041"/>
            <a:ext cx="4011930" cy="1050194"/>
          </a:xfrm>
          <a:custGeom>
            <a:avLst/>
            <a:gdLst/>
            <a:ahLst/>
            <a:cxnLst/>
            <a:rect r="r" b="b" t="t" l="l"/>
            <a:pathLst>
              <a:path h="1050194" w="4011930">
                <a:moveTo>
                  <a:pt x="0" y="0"/>
                </a:moveTo>
                <a:lnTo>
                  <a:pt x="4011930" y="0"/>
                </a:lnTo>
                <a:lnTo>
                  <a:pt x="4011930" y="1050193"/>
                </a:lnTo>
                <a:lnTo>
                  <a:pt x="0" y="1050193"/>
                </a:lnTo>
                <a:lnTo>
                  <a:pt x="0" y="0"/>
                </a:lnTo>
                <a:close/>
              </a:path>
            </a:pathLst>
          </a:custGeom>
          <a:blipFill>
            <a:blip r:embed="rId2"/>
            <a:stretch>
              <a:fillRect l="0" t="0" r="0" b="0"/>
            </a:stretch>
          </a:blipFill>
        </p:spPr>
      </p:sp>
      <p:sp>
        <p:nvSpPr>
          <p:cNvPr name="AutoShape 5" id="5"/>
          <p:cNvSpPr/>
          <p:nvPr/>
        </p:nvSpPr>
        <p:spPr>
          <a:xfrm rot="5369101">
            <a:off x="9535052" y="1024138"/>
            <a:ext cx="1059761" cy="0"/>
          </a:xfrm>
          <a:prstGeom prst="line">
            <a:avLst/>
          </a:prstGeom>
          <a:ln cap="rnd" w="9525">
            <a:solidFill>
              <a:srgbClr val="243B90"/>
            </a:solidFill>
            <a:prstDash val="solid"/>
            <a:headEnd type="none" len="sm" w="sm"/>
            <a:tailEnd type="none" len="sm" w="sm"/>
          </a:ln>
        </p:spPr>
      </p:sp>
      <p:sp>
        <p:nvSpPr>
          <p:cNvPr name="TextBox 6" id="6"/>
          <p:cNvSpPr txBox="true"/>
          <p:nvPr/>
        </p:nvSpPr>
        <p:spPr>
          <a:xfrm rot="0">
            <a:off x="10156372" y="532448"/>
            <a:ext cx="5490264" cy="971067"/>
          </a:xfrm>
          <a:prstGeom prst="rect">
            <a:avLst/>
          </a:prstGeom>
        </p:spPr>
        <p:txBody>
          <a:bodyPr anchor="t" rtlCol="false" tIns="0" lIns="0" bIns="0" rIns="0">
            <a:spAutoFit/>
          </a:bodyPr>
          <a:lstStyle/>
          <a:p>
            <a:pPr algn="l">
              <a:lnSpc>
                <a:spcPts val="2332"/>
              </a:lnSpc>
            </a:pPr>
            <a:r>
              <a:rPr lang="en-US" sz="2400">
                <a:solidFill>
                  <a:srgbClr val="000000"/>
                </a:solidFill>
                <a:latin typeface="Arial"/>
              </a:rPr>
              <a:t>Study Program</a:t>
            </a:r>
          </a:p>
          <a:p>
            <a:pPr algn="l">
              <a:lnSpc>
                <a:spcPts val="2332"/>
              </a:lnSpc>
            </a:pPr>
            <a:r>
              <a:rPr lang="en-US" sz="2400">
                <a:solidFill>
                  <a:srgbClr val="000000"/>
                </a:solidFill>
                <a:latin typeface="Arial"/>
              </a:rPr>
              <a:t>Statistics and Data Science</a:t>
            </a:r>
          </a:p>
          <a:p>
            <a:pPr algn="l">
              <a:lnSpc>
                <a:spcPts val="2332"/>
              </a:lnSpc>
            </a:pPr>
            <a:r>
              <a:rPr lang="en-US" sz="2400">
                <a:solidFill>
                  <a:srgbClr val="000000"/>
                </a:solidFill>
                <a:latin typeface="Arial"/>
              </a:rPr>
              <a:t>Department of Statistics</a:t>
            </a:r>
          </a:p>
        </p:txBody>
      </p:sp>
      <p:grpSp>
        <p:nvGrpSpPr>
          <p:cNvPr name="Group 7" id="7"/>
          <p:cNvGrpSpPr/>
          <p:nvPr/>
        </p:nvGrpSpPr>
        <p:grpSpPr>
          <a:xfrm rot="0">
            <a:off x="0" y="9697791"/>
            <a:ext cx="18288000" cy="589209"/>
            <a:chOff x="0" y="0"/>
            <a:chExt cx="24384000" cy="785612"/>
          </a:xfrm>
        </p:grpSpPr>
        <p:sp>
          <p:nvSpPr>
            <p:cNvPr name="Freeform 8" id="8"/>
            <p:cNvSpPr/>
            <p:nvPr/>
          </p:nvSpPr>
          <p:spPr>
            <a:xfrm flipH="false" flipV="false" rot="0">
              <a:off x="0" y="0"/>
              <a:ext cx="24384000" cy="785622"/>
            </a:xfrm>
            <a:custGeom>
              <a:avLst/>
              <a:gdLst/>
              <a:ahLst/>
              <a:cxnLst/>
              <a:rect r="r" b="b" t="t" l="l"/>
              <a:pathLst>
                <a:path h="785622" w="24384000">
                  <a:moveTo>
                    <a:pt x="0" y="0"/>
                  </a:moveTo>
                  <a:lnTo>
                    <a:pt x="24384000" y="0"/>
                  </a:lnTo>
                  <a:lnTo>
                    <a:pt x="24384000" y="785622"/>
                  </a:lnTo>
                  <a:lnTo>
                    <a:pt x="0" y="785622"/>
                  </a:lnTo>
                  <a:close/>
                </a:path>
              </a:pathLst>
            </a:custGeom>
            <a:solidFill>
              <a:srgbClr val="243B90"/>
            </a:solidFill>
          </p:spPr>
        </p:sp>
      </p:grpSp>
      <p:sp>
        <p:nvSpPr>
          <p:cNvPr name="Freeform 9" id="9"/>
          <p:cNvSpPr/>
          <p:nvPr/>
        </p:nvSpPr>
        <p:spPr>
          <a:xfrm flipH="false" flipV="false" rot="0">
            <a:off x="2352914" y="2155110"/>
            <a:ext cx="880401" cy="870742"/>
          </a:xfrm>
          <a:custGeom>
            <a:avLst/>
            <a:gdLst/>
            <a:ahLst/>
            <a:cxnLst/>
            <a:rect r="r" b="b" t="t" l="l"/>
            <a:pathLst>
              <a:path h="870742" w="880401">
                <a:moveTo>
                  <a:pt x="0" y="0"/>
                </a:moveTo>
                <a:lnTo>
                  <a:pt x="880400" y="0"/>
                </a:lnTo>
                <a:lnTo>
                  <a:pt x="880400" y="870742"/>
                </a:lnTo>
                <a:lnTo>
                  <a:pt x="0" y="870742"/>
                </a:lnTo>
                <a:lnTo>
                  <a:pt x="0" y="0"/>
                </a:lnTo>
                <a:close/>
              </a:path>
            </a:pathLst>
          </a:custGeom>
          <a:blipFill>
            <a:blip r:embed="rId3"/>
            <a:stretch>
              <a:fillRect l="-565664" t="-385511" r="-342057" b="-1042839"/>
            </a:stretch>
          </a:blipFill>
        </p:spPr>
      </p:sp>
      <p:sp>
        <p:nvSpPr>
          <p:cNvPr name="Freeform 10" id="10"/>
          <p:cNvSpPr/>
          <p:nvPr/>
        </p:nvSpPr>
        <p:spPr>
          <a:xfrm flipH="false" flipV="false" rot="0">
            <a:off x="1293963" y="2758044"/>
            <a:ext cx="970547" cy="871914"/>
          </a:xfrm>
          <a:custGeom>
            <a:avLst/>
            <a:gdLst/>
            <a:ahLst/>
            <a:cxnLst/>
            <a:rect r="r" b="b" t="t" l="l"/>
            <a:pathLst>
              <a:path h="871914" w="970547">
                <a:moveTo>
                  <a:pt x="0" y="0"/>
                </a:moveTo>
                <a:lnTo>
                  <a:pt x="970547" y="0"/>
                </a:lnTo>
                <a:lnTo>
                  <a:pt x="970547" y="871914"/>
                </a:lnTo>
                <a:lnTo>
                  <a:pt x="0" y="871914"/>
                </a:lnTo>
                <a:lnTo>
                  <a:pt x="0" y="0"/>
                </a:lnTo>
                <a:close/>
              </a:path>
            </a:pathLst>
          </a:custGeom>
          <a:blipFill>
            <a:blip r:embed="rId3"/>
            <a:stretch>
              <a:fillRect l="-401681" t="-454136" r="-412415" b="-972115"/>
            </a:stretch>
          </a:blipFill>
        </p:spPr>
      </p:sp>
      <p:sp>
        <p:nvSpPr>
          <p:cNvPr name="Freeform 11" id="11"/>
          <p:cNvSpPr/>
          <p:nvPr/>
        </p:nvSpPr>
        <p:spPr>
          <a:xfrm flipH="false" flipV="false" rot="0">
            <a:off x="2352914" y="3066217"/>
            <a:ext cx="1927425" cy="2026025"/>
          </a:xfrm>
          <a:custGeom>
            <a:avLst/>
            <a:gdLst/>
            <a:ahLst/>
            <a:cxnLst/>
            <a:rect r="r" b="b" t="t" l="l"/>
            <a:pathLst>
              <a:path h="2026025" w="1927425">
                <a:moveTo>
                  <a:pt x="0" y="0"/>
                </a:moveTo>
                <a:lnTo>
                  <a:pt x="1927425" y="0"/>
                </a:lnTo>
                <a:lnTo>
                  <a:pt x="1927425" y="2026025"/>
                </a:lnTo>
                <a:lnTo>
                  <a:pt x="0" y="2026025"/>
                </a:lnTo>
                <a:lnTo>
                  <a:pt x="0" y="0"/>
                </a:lnTo>
                <a:close/>
              </a:path>
            </a:pathLst>
          </a:custGeom>
          <a:blipFill>
            <a:blip r:embed="rId3"/>
            <a:stretch>
              <a:fillRect l="-258350" t="-210626" r="-101896" b="-346144"/>
            </a:stretch>
          </a:blipFill>
        </p:spPr>
      </p:sp>
      <p:sp>
        <p:nvSpPr>
          <p:cNvPr name="Freeform 12" id="12"/>
          <p:cNvSpPr/>
          <p:nvPr/>
        </p:nvSpPr>
        <p:spPr>
          <a:xfrm flipH="false" flipV="false" rot="0">
            <a:off x="4368742" y="3380228"/>
            <a:ext cx="1387080" cy="1692498"/>
          </a:xfrm>
          <a:custGeom>
            <a:avLst/>
            <a:gdLst/>
            <a:ahLst/>
            <a:cxnLst/>
            <a:rect r="r" b="b" t="t" l="l"/>
            <a:pathLst>
              <a:path h="1692498" w="1387080">
                <a:moveTo>
                  <a:pt x="0" y="0"/>
                </a:moveTo>
                <a:lnTo>
                  <a:pt x="1387080" y="0"/>
                </a:lnTo>
                <a:lnTo>
                  <a:pt x="1387080" y="1692498"/>
                </a:lnTo>
                <a:lnTo>
                  <a:pt x="0" y="1692498"/>
                </a:lnTo>
                <a:lnTo>
                  <a:pt x="0" y="0"/>
                </a:lnTo>
                <a:close/>
              </a:path>
            </a:pathLst>
          </a:custGeom>
          <a:blipFill>
            <a:blip r:embed="rId3"/>
            <a:stretch>
              <a:fillRect l="-507421" t="-270697" r="-32139" b="-415527"/>
            </a:stretch>
          </a:blipFill>
        </p:spPr>
      </p:sp>
      <p:sp>
        <p:nvSpPr>
          <p:cNvPr name="Freeform 13" id="13"/>
          <p:cNvSpPr/>
          <p:nvPr/>
        </p:nvSpPr>
        <p:spPr>
          <a:xfrm flipH="false" flipV="false" rot="0">
            <a:off x="739472" y="3674140"/>
            <a:ext cx="1525038" cy="1398583"/>
          </a:xfrm>
          <a:custGeom>
            <a:avLst/>
            <a:gdLst/>
            <a:ahLst/>
            <a:cxnLst/>
            <a:rect r="r" b="b" t="t" l="l"/>
            <a:pathLst>
              <a:path h="1398583" w="1525038">
                <a:moveTo>
                  <a:pt x="0" y="0"/>
                </a:moveTo>
                <a:lnTo>
                  <a:pt x="1525038" y="0"/>
                </a:lnTo>
                <a:lnTo>
                  <a:pt x="1525038" y="1398583"/>
                </a:lnTo>
                <a:lnTo>
                  <a:pt x="0" y="1398583"/>
                </a:lnTo>
                <a:lnTo>
                  <a:pt x="0" y="0"/>
                </a:lnTo>
                <a:close/>
              </a:path>
            </a:pathLst>
          </a:custGeom>
          <a:blipFill>
            <a:blip r:embed="rId3"/>
            <a:stretch>
              <a:fillRect l="-218493" t="-348610" r="-263225" b="-502863"/>
            </a:stretch>
          </a:blipFill>
        </p:spPr>
      </p:sp>
      <p:sp>
        <p:nvSpPr>
          <p:cNvPr name="Freeform 14" id="14"/>
          <p:cNvSpPr/>
          <p:nvPr/>
        </p:nvSpPr>
        <p:spPr>
          <a:xfrm flipH="false" flipV="false" rot="0">
            <a:off x="0" y="5145997"/>
            <a:ext cx="2277836" cy="1092979"/>
          </a:xfrm>
          <a:custGeom>
            <a:avLst/>
            <a:gdLst/>
            <a:ahLst/>
            <a:cxnLst/>
            <a:rect r="r" b="b" t="t" l="l"/>
            <a:pathLst>
              <a:path h="1092979" w="2277836">
                <a:moveTo>
                  <a:pt x="0" y="0"/>
                </a:moveTo>
                <a:lnTo>
                  <a:pt x="2277836" y="0"/>
                </a:lnTo>
                <a:lnTo>
                  <a:pt x="2277836" y="1092979"/>
                </a:lnTo>
                <a:lnTo>
                  <a:pt x="0" y="1092979"/>
                </a:lnTo>
                <a:lnTo>
                  <a:pt x="0" y="0"/>
                </a:lnTo>
                <a:close/>
              </a:path>
            </a:pathLst>
          </a:custGeom>
          <a:blipFill>
            <a:blip r:embed="rId3"/>
            <a:stretch>
              <a:fillRect l="-113121" t="-580715" r="-176321" b="-536717"/>
            </a:stretch>
          </a:blipFill>
        </p:spPr>
      </p:sp>
      <p:sp>
        <p:nvSpPr>
          <p:cNvPr name="Freeform 15" id="15"/>
          <p:cNvSpPr/>
          <p:nvPr/>
        </p:nvSpPr>
        <p:spPr>
          <a:xfrm flipH="false" flipV="false" rot="0">
            <a:off x="2352915" y="5166180"/>
            <a:ext cx="3402907" cy="1092979"/>
          </a:xfrm>
          <a:custGeom>
            <a:avLst/>
            <a:gdLst/>
            <a:ahLst/>
            <a:cxnLst/>
            <a:rect r="r" b="b" t="t" l="l"/>
            <a:pathLst>
              <a:path h="1092979" w="3402907">
                <a:moveTo>
                  <a:pt x="0" y="0"/>
                </a:moveTo>
                <a:lnTo>
                  <a:pt x="3402907" y="0"/>
                </a:lnTo>
                <a:lnTo>
                  <a:pt x="3402907" y="1092979"/>
                </a:lnTo>
                <a:lnTo>
                  <a:pt x="0" y="1092979"/>
                </a:lnTo>
                <a:lnTo>
                  <a:pt x="0" y="0"/>
                </a:lnTo>
                <a:close/>
              </a:path>
            </a:pathLst>
          </a:custGeom>
          <a:blipFill>
            <a:blip r:embed="rId3"/>
            <a:stretch>
              <a:fillRect l="-146348" t="-582637" r="-14368" b="-534944"/>
            </a:stretch>
          </a:blipFill>
        </p:spPr>
      </p:sp>
      <p:sp>
        <p:nvSpPr>
          <p:cNvPr name="Freeform 16" id="16"/>
          <p:cNvSpPr/>
          <p:nvPr/>
        </p:nvSpPr>
        <p:spPr>
          <a:xfrm flipH="false" flipV="false" rot="0">
            <a:off x="0" y="6307586"/>
            <a:ext cx="739472" cy="656088"/>
          </a:xfrm>
          <a:custGeom>
            <a:avLst/>
            <a:gdLst/>
            <a:ahLst/>
            <a:cxnLst/>
            <a:rect r="r" b="b" t="t" l="l"/>
            <a:pathLst>
              <a:path h="656088" w="739472">
                <a:moveTo>
                  <a:pt x="0" y="0"/>
                </a:moveTo>
                <a:lnTo>
                  <a:pt x="739472" y="0"/>
                </a:lnTo>
                <a:lnTo>
                  <a:pt x="739472" y="656088"/>
                </a:lnTo>
                <a:lnTo>
                  <a:pt x="0" y="656088"/>
                </a:lnTo>
                <a:lnTo>
                  <a:pt x="0" y="0"/>
                </a:lnTo>
                <a:close/>
              </a:path>
            </a:pathLst>
          </a:custGeom>
          <a:blipFill>
            <a:blip r:embed="rId3"/>
            <a:stretch>
              <a:fillRect l="-348429" t="-1144372" r="-751108" b="-783613"/>
            </a:stretch>
          </a:blipFill>
        </p:spPr>
      </p:sp>
      <p:sp>
        <p:nvSpPr>
          <p:cNvPr name="Freeform 17" id="17"/>
          <p:cNvSpPr/>
          <p:nvPr/>
        </p:nvSpPr>
        <p:spPr>
          <a:xfrm flipH="false" flipV="false" rot="0">
            <a:off x="789381" y="6307586"/>
            <a:ext cx="1034847" cy="891200"/>
          </a:xfrm>
          <a:custGeom>
            <a:avLst/>
            <a:gdLst/>
            <a:ahLst/>
            <a:cxnLst/>
            <a:rect r="r" b="b" t="t" l="l"/>
            <a:pathLst>
              <a:path h="891200" w="1034847">
                <a:moveTo>
                  <a:pt x="0" y="0"/>
                </a:moveTo>
                <a:lnTo>
                  <a:pt x="1034847" y="0"/>
                </a:lnTo>
                <a:lnTo>
                  <a:pt x="1034847" y="891200"/>
                </a:lnTo>
                <a:lnTo>
                  <a:pt x="0" y="891200"/>
                </a:lnTo>
                <a:lnTo>
                  <a:pt x="0" y="0"/>
                </a:lnTo>
                <a:close/>
              </a:path>
            </a:pathLst>
          </a:custGeom>
          <a:blipFill>
            <a:blip r:embed="rId3"/>
            <a:stretch>
              <a:fillRect l="-326918" t="-842601" r="-430370" b="-550604"/>
            </a:stretch>
          </a:blipFill>
        </p:spPr>
      </p:sp>
      <p:sp>
        <p:nvSpPr>
          <p:cNvPr name="Freeform 18" id="18"/>
          <p:cNvSpPr/>
          <p:nvPr/>
        </p:nvSpPr>
        <p:spPr>
          <a:xfrm flipH="false" flipV="false" rot="0">
            <a:off x="1901569" y="6322133"/>
            <a:ext cx="841631" cy="1938537"/>
          </a:xfrm>
          <a:custGeom>
            <a:avLst/>
            <a:gdLst/>
            <a:ahLst/>
            <a:cxnLst/>
            <a:rect r="r" b="b" t="t" l="l"/>
            <a:pathLst>
              <a:path h="1938537" w="841631">
                <a:moveTo>
                  <a:pt x="0" y="0"/>
                </a:moveTo>
                <a:lnTo>
                  <a:pt x="841631" y="0"/>
                </a:lnTo>
                <a:lnTo>
                  <a:pt x="841631" y="1938537"/>
                </a:lnTo>
                <a:lnTo>
                  <a:pt x="0" y="1938537"/>
                </a:lnTo>
                <a:lnTo>
                  <a:pt x="0" y="0"/>
                </a:lnTo>
                <a:close/>
              </a:path>
            </a:pathLst>
          </a:custGeom>
          <a:blipFill>
            <a:blip r:embed="rId3"/>
            <a:stretch>
              <a:fillRect l="-536912" t="-388097" r="-417138" b="-198338"/>
            </a:stretch>
          </a:blipFill>
        </p:spPr>
      </p:sp>
      <p:sp>
        <p:nvSpPr>
          <p:cNvPr name="Freeform 19" id="19"/>
          <p:cNvSpPr/>
          <p:nvPr/>
        </p:nvSpPr>
        <p:spPr>
          <a:xfrm flipH="false" flipV="false" rot="0">
            <a:off x="2820542" y="6322133"/>
            <a:ext cx="2048639" cy="836288"/>
          </a:xfrm>
          <a:custGeom>
            <a:avLst/>
            <a:gdLst/>
            <a:ahLst/>
            <a:cxnLst/>
            <a:rect r="r" b="b" t="t" l="l"/>
            <a:pathLst>
              <a:path h="836288" w="2048639">
                <a:moveTo>
                  <a:pt x="0" y="0"/>
                </a:moveTo>
                <a:lnTo>
                  <a:pt x="2048638" y="0"/>
                </a:lnTo>
                <a:lnTo>
                  <a:pt x="2048638" y="836288"/>
                </a:lnTo>
                <a:lnTo>
                  <a:pt x="0" y="836288"/>
                </a:lnTo>
                <a:lnTo>
                  <a:pt x="0" y="0"/>
                </a:lnTo>
                <a:close/>
              </a:path>
            </a:pathLst>
          </a:custGeom>
          <a:blipFill>
            <a:blip r:embed="rId3"/>
            <a:stretch>
              <a:fillRect l="-266372" t="-899570" r="-66633" b="-591519"/>
            </a:stretch>
          </a:blipFill>
        </p:spPr>
      </p:sp>
      <p:sp>
        <p:nvSpPr>
          <p:cNvPr name="Freeform 20" id="20"/>
          <p:cNvSpPr/>
          <p:nvPr/>
        </p:nvSpPr>
        <p:spPr>
          <a:xfrm flipH="false" flipV="false" rot="0">
            <a:off x="4936560" y="6345575"/>
            <a:ext cx="435516" cy="365937"/>
          </a:xfrm>
          <a:custGeom>
            <a:avLst/>
            <a:gdLst/>
            <a:ahLst/>
            <a:cxnLst/>
            <a:rect r="r" b="b" t="t" l="l"/>
            <a:pathLst>
              <a:path h="365937" w="435516">
                <a:moveTo>
                  <a:pt x="0" y="0"/>
                </a:moveTo>
                <a:lnTo>
                  <a:pt x="435516" y="0"/>
                </a:lnTo>
                <a:lnTo>
                  <a:pt x="435516" y="365937"/>
                </a:lnTo>
                <a:lnTo>
                  <a:pt x="0" y="365937"/>
                </a:lnTo>
                <a:lnTo>
                  <a:pt x="0" y="0"/>
                </a:lnTo>
                <a:close/>
              </a:path>
            </a:pathLst>
          </a:custGeom>
          <a:blipFill>
            <a:blip r:embed="rId3"/>
            <a:stretch>
              <a:fillRect l="-1749242" t="-2062363" r="-187697" b="-1474000"/>
            </a:stretch>
          </a:blipFill>
        </p:spPr>
      </p:sp>
      <p:sp>
        <p:nvSpPr>
          <p:cNvPr name="Freeform 21" id="21"/>
          <p:cNvSpPr/>
          <p:nvPr/>
        </p:nvSpPr>
        <p:spPr>
          <a:xfrm flipH="false" flipV="false" rot="0">
            <a:off x="3538860" y="7189006"/>
            <a:ext cx="1659764" cy="656088"/>
          </a:xfrm>
          <a:custGeom>
            <a:avLst/>
            <a:gdLst/>
            <a:ahLst/>
            <a:cxnLst/>
            <a:rect r="r" b="b" t="t" l="l"/>
            <a:pathLst>
              <a:path h="656088" w="1659764">
                <a:moveTo>
                  <a:pt x="0" y="0"/>
                </a:moveTo>
                <a:lnTo>
                  <a:pt x="1659764" y="0"/>
                </a:lnTo>
                <a:lnTo>
                  <a:pt x="1659764" y="656087"/>
                </a:lnTo>
                <a:lnTo>
                  <a:pt x="0" y="656087"/>
                </a:lnTo>
                <a:lnTo>
                  <a:pt x="0" y="0"/>
                </a:lnTo>
                <a:close/>
              </a:path>
            </a:pathLst>
          </a:custGeom>
          <a:blipFill>
            <a:blip r:embed="rId3"/>
            <a:stretch>
              <a:fillRect l="-373031" t="-1278965" r="-61504" b="-649432"/>
            </a:stretch>
          </a:blipFill>
        </p:spPr>
      </p:sp>
      <p:sp>
        <p:nvSpPr>
          <p:cNvPr name="Freeform 22" id="22"/>
          <p:cNvSpPr/>
          <p:nvPr/>
        </p:nvSpPr>
        <p:spPr>
          <a:xfrm flipH="false" flipV="false" rot="0">
            <a:off x="2820542" y="7198788"/>
            <a:ext cx="672084" cy="1500239"/>
          </a:xfrm>
          <a:custGeom>
            <a:avLst/>
            <a:gdLst/>
            <a:ahLst/>
            <a:cxnLst/>
            <a:rect r="r" b="b" t="t" l="l"/>
            <a:pathLst>
              <a:path h="1500239" w="672084">
                <a:moveTo>
                  <a:pt x="0" y="0"/>
                </a:moveTo>
                <a:lnTo>
                  <a:pt x="672084" y="0"/>
                </a:lnTo>
                <a:lnTo>
                  <a:pt x="672084" y="1500239"/>
                </a:lnTo>
                <a:lnTo>
                  <a:pt x="0" y="1500239"/>
                </a:lnTo>
                <a:lnTo>
                  <a:pt x="0" y="0"/>
                </a:lnTo>
                <a:close/>
              </a:path>
            </a:pathLst>
          </a:custGeom>
          <a:blipFill>
            <a:blip r:embed="rId3"/>
            <a:stretch>
              <a:fillRect l="-811940" t="-559875" r="-407923" b="-227042"/>
            </a:stretch>
          </a:blipFill>
        </p:spPr>
      </p:sp>
      <p:sp>
        <p:nvSpPr>
          <p:cNvPr name="Freeform 23" id="23"/>
          <p:cNvSpPr/>
          <p:nvPr/>
        </p:nvSpPr>
        <p:spPr>
          <a:xfrm flipH="false" flipV="false" rot="0">
            <a:off x="1084756" y="7267398"/>
            <a:ext cx="739471" cy="656088"/>
          </a:xfrm>
          <a:custGeom>
            <a:avLst/>
            <a:gdLst/>
            <a:ahLst/>
            <a:cxnLst/>
            <a:rect r="r" b="b" t="t" l="l"/>
            <a:pathLst>
              <a:path h="656088" w="739471">
                <a:moveTo>
                  <a:pt x="0" y="0"/>
                </a:moveTo>
                <a:lnTo>
                  <a:pt x="739472" y="0"/>
                </a:lnTo>
                <a:lnTo>
                  <a:pt x="739472" y="656087"/>
                </a:lnTo>
                <a:lnTo>
                  <a:pt x="0" y="656087"/>
                </a:lnTo>
                <a:lnTo>
                  <a:pt x="0" y="0"/>
                </a:lnTo>
                <a:close/>
              </a:path>
            </a:pathLst>
          </a:custGeom>
          <a:blipFill>
            <a:blip r:embed="rId3"/>
            <a:stretch>
              <a:fillRect l="-498228" t="-1290650" r="-601310" b="-637335"/>
            </a:stretch>
          </a:blipFill>
        </p:spPr>
      </p:sp>
      <p:sp>
        <p:nvSpPr>
          <p:cNvPr name="Freeform 24" id="24"/>
          <p:cNvSpPr/>
          <p:nvPr/>
        </p:nvSpPr>
        <p:spPr>
          <a:xfrm flipH="false" flipV="false" rot="0">
            <a:off x="3540868" y="7894733"/>
            <a:ext cx="435516" cy="365937"/>
          </a:xfrm>
          <a:custGeom>
            <a:avLst/>
            <a:gdLst/>
            <a:ahLst/>
            <a:cxnLst/>
            <a:rect r="r" b="b" t="t" l="l"/>
            <a:pathLst>
              <a:path h="365937" w="435516">
                <a:moveTo>
                  <a:pt x="0" y="0"/>
                </a:moveTo>
                <a:lnTo>
                  <a:pt x="435516" y="0"/>
                </a:lnTo>
                <a:lnTo>
                  <a:pt x="435516" y="365937"/>
                </a:lnTo>
                <a:lnTo>
                  <a:pt x="0" y="365937"/>
                </a:lnTo>
                <a:lnTo>
                  <a:pt x="0" y="0"/>
                </a:lnTo>
                <a:close/>
              </a:path>
            </a:pathLst>
          </a:custGeom>
          <a:blipFill>
            <a:blip r:embed="rId3"/>
            <a:stretch>
              <a:fillRect l="-1421967" t="-2485672" r="-514972" b="-1050690"/>
            </a:stretch>
          </a:blipFill>
        </p:spPr>
      </p:sp>
      <p:sp>
        <p:nvSpPr>
          <p:cNvPr name="Freeform 25" id="25"/>
          <p:cNvSpPr/>
          <p:nvPr/>
        </p:nvSpPr>
        <p:spPr>
          <a:xfrm flipH="false" flipV="false" rot="0">
            <a:off x="2071116" y="8326491"/>
            <a:ext cx="672084" cy="1034485"/>
          </a:xfrm>
          <a:custGeom>
            <a:avLst/>
            <a:gdLst/>
            <a:ahLst/>
            <a:cxnLst/>
            <a:rect r="r" b="b" t="t" l="l"/>
            <a:pathLst>
              <a:path h="1034485" w="672084">
                <a:moveTo>
                  <a:pt x="0" y="0"/>
                </a:moveTo>
                <a:lnTo>
                  <a:pt x="672084" y="0"/>
                </a:lnTo>
                <a:lnTo>
                  <a:pt x="672084" y="1034485"/>
                </a:lnTo>
                <a:lnTo>
                  <a:pt x="0" y="1034485"/>
                </a:lnTo>
                <a:lnTo>
                  <a:pt x="0" y="0"/>
                </a:lnTo>
                <a:close/>
              </a:path>
            </a:pathLst>
          </a:custGeom>
          <a:blipFill>
            <a:blip r:embed="rId3"/>
            <a:stretch>
              <a:fillRect l="-698120" t="-921031" r="-521852" b="-265307"/>
            </a:stretch>
          </a:blipFill>
        </p:spPr>
      </p:sp>
      <p:sp>
        <p:nvSpPr>
          <p:cNvPr name="TextBox 26" id="26"/>
          <p:cNvSpPr txBox="true"/>
          <p:nvPr/>
        </p:nvSpPr>
        <p:spPr>
          <a:xfrm rot="0">
            <a:off x="6808190" y="5039491"/>
            <a:ext cx="9914490" cy="925195"/>
          </a:xfrm>
          <a:prstGeom prst="rect">
            <a:avLst/>
          </a:prstGeom>
        </p:spPr>
        <p:txBody>
          <a:bodyPr anchor="t" rtlCol="false" tIns="0" lIns="0" bIns="0" rIns="0">
            <a:spAutoFit/>
          </a:bodyPr>
          <a:lstStyle/>
          <a:p>
            <a:pPr algn="ctr">
              <a:lnSpc>
                <a:spcPts val="3499"/>
              </a:lnSpc>
            </a:pPr>
            <a:r>
              <a:rPr lang="en-US" sz="2799">
                <a:solidFill>
                  <a:srgbClr val="000000"/>
                </a:solidFill>
                <a:latin typeface="Arial"/>
              </a:rPr>
              <a:t>Proposal Penelitian Tugas Teknik Pembelajaran Mesin</a:t>
            </a:r>
          </a:p>
          <a:p>
            <a:pPr algn="ctr">
              <a:lnSpc>
                <a:spcPts val="3499"/>
              </a:lnSpc>
            </a:pPr>
            <a:r>
              <a:rPr lang="en-US" sz="2799">
                <a:solidFill>
                  <a:srgbClr val="000000"/>
                </a:solidFill>
                <a:latin typeface="Arial"/>
              </a:rPr>
              <a:t>Kelompok 8</a:t>
            </a:r>
          </a:p>
        </p:txBody>
      </p:sp>
      <p:sp>
        <p:nvSpPr>
          <p:cNvPr name="TextBox 27" id="27"/>
          <p:cNvSpPr txBox="true"/>
          <p:nvPr/>
        </p:nvSpPr>
        <p:spPr>
          <a:xfrm rot="0">
            <a:off x="7338439" y="6101454"/>
            <a:ext cx="5433401" cy="1976247"/>
          </a:xfrm>
          <a:prstGeom prst="rect">
            <a:avLst/>
          </a:prstGeom>
        </p:spPr>
        <p:txBody>
          <a:bodyPr anchor="t" rtlCol="false" tIns="0" lIns="0" bIns="0" rIns="0">
            <a:spAutoFit/>
          </a:bodyPr>
          <a:lstStyle/>
          <a:p>
            <a:pPr>
              <a:lnSpc>
                <a:spcPts val="3024"/>
              </a:lnSpc>
            </a:pPr>
            <a:r>
              <a:rPr lang="en-US" sz="2800">
                <a:solidFill>
                  <a:srgbClr val="000000"/>
                </a:solidFill>
                <a:latin typeface="Arial"/>
              </a:rPr>
              <a:t>Asfiah Adiba</a:t>
            </a:r>
          </a:p>
          <a:p>
            <a:pPr>
              <a:lnSpc>
                <a:spcPts val="3024"/>
              </a:lnSpc>
            </a:pPr>
            <a:r>
              <a:rPr lang="en-US" sz="2800">
                <a:solidFill>
                  <a:srgbClr val="000000"/>
                </a:solidFill>
                <a:latin typeface="Arial"/>
              </a:rPr>
              <a:t>Aida Darajati</a:t>
            </a:r>
          </a:p>
          <a:p>
            <a:pPr>
              <a:lnSpc>
                <a:spcPts val="3024"/>
              </a:lnSpc>
            </a:pPr>
            <a:r>
              <a:rPr lang="en-US" sz="2800">
                <a:solidFill>
                  <a:srgbClr val="000000"/>
                </a:solidFill>
                <a:latin typeface="Arial"/>
              </a:rPr>
              <a:t>Salsabila Dwi Rahmi</a:t>
            </a:r>
          </a:p>
          <a:p>
            <a:pPr>
              <a:lnSpc>
                <a:spcPts val="3024"/>
              </a:lnSpc>
            </a:pPr>
            <a:r>
              <a:rPr lang="en-US" sz="2800">
                <a:solidFill>
                  <a:srgbClr val="000000"/>
                </a:solidFill>
                <a:latin typeface="Arial"/>
              </a:rPr>
              <a:t>Farrel Gilbran</a:t>
            </a:r>
          </a:p>
          <a:p>
            <a:pPr algn="l">
              <a:lnSpc>
                <a:spcPts val="3024"/>
              </a:lnSpc>
            </a:pPr>
            <a:r>
              <a:rPr lang="en-US" sz="2800">
                <a:solidFill>
                  <a:srgbClr val="000000"/>
                </a:solidFill>
                <a:latin typeface="Arial"/>
              </a:rPr>
              <a:t>Hanifa Rahmacindia Nasution</a:t>
            </a:r>
          </a:p>
        </p:txBody>
      </p:sp>
      <p:sp>
        <p:nvSpPr>
          <p:cNvPr name="TextBox 28" id="28"/>
          <p:cNvSpPr txBox="true"/>
          <p:nvPr/>
        </p:nvSpPr>
        <p:spPr>
          <a:xfrm rot="0">
            <a:off x="13381440" y="6101454"/>
            <a:ext cx="2810992" cy="1976247"/>
          </a:xfrm>
          <a:prstGeom prst="rect">
            <a:avLst/>
          </a:prstGeom>
        </p:spPr>
        <p:txBody>
          <a:bodyPr anchor="t" rtlCol="false" tIns="0" lIns="0" bIns="0" rIns="0">
            <a:spAutoFit/>
          </a:bodyPr>
          <a:lstStyle/>
          <a:p>
            <a:pPr>
              <a:lnSpc>
                <a:spcPts val="3024"/>
              </a:lnSpc>
            </a:pPr>
            <a:r>
              <a:rPr lang="en-US" sz="2800">
                <a:solidFill>
                  <a:srgbClr val="000000"/>
                </a:solidFill>
                <a:latin typeface="Arial"/>
              </a:rPr>
              <a:t>G1401211004</a:t>
            </a:r>
          </a:p>
          <a:p>
            <a:pPr>
              <a:lnSpc>
                <a:spcPts val="3024"/>
              </a:lnSpc>
            </a:pPr>
            <a:r>
              <a:rPr lang="en-US" sz="2800">
                <a:solidFill>
                  <a:srgbClr val="000000"/>
                </a:solidFill>
                <a:latin typeface="Arial"/>
              </a:rPr>
              <a:t>G1401211016</a:t>
            </a:r>
          </a:p>
          <a:p>
            <a:pPr>
              <a:lnSpc>
                <a:spcPts val="3024"/>
              </a:lnSpc>
            </a:pPr>
            <a:r>
              <a:rPr lang="en-US" sz="2800">
                <a:solidFill>
                  <a:srgbClr val="000000"/>
                </a:solidFill>
                <a:latin typeface="Arial"/>
              </a:rPr>
              <a:t>G1401211026</a:t>
            </a:r>
          </a:p>
          <a:p>
            <a:pPr>
              <a:lnSpc>
                <a:spcPts val="3024"/>
              </a:lnSpc>
            </a:pPr>
            <a:r>
              <a:rPr lang="en-US" sz="2800">
                <a:solidFill>
                  <a:srgbClr val="000000"/>
                </a:solidFill>
                <a:latin typeface="Arial"/>
              </a:rPr>
              <a:t>G1401211057</a:t>
            </a:r>
          </a:p>
          <a:p>
            <a:pPr algn="l">
              <a:lnSpc>
                <a:spcPts val="3024"/>
              </a:lnSpc>
            </a:pPr>
            <a:r>
              <a:rPr lang="en-US" sz="2800">
                <a:solidFill>
                  <a:srgbClr val="000000"/>
                </a:solidFill>
                <a:latin typeface="Arial"/>
              </a:rPr>
              <a:t>G1401211094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21573" y="1457325"/>
            <a:ext cx="13407390" cy="57150"/>
          </a:xfrm>
          <a:prstGeom prst="line">
            <a:avLst/>
          </a:prstGeom>
          <a:ln cap="rnd" w="95250">
            <a:solidFill>
              <a:srgbClr val="4472C4"/>
            </a:solidFill>
            <a:prstDash val="sysDot"/>
            <a:headEnd type="none" len="sm" w="sm"/>
            <a:tailEnd type="none" len="sm" w="sm"/>
          </a:ln>
        </p:spPr>
      </p:sp>
      <p:grpSp>
        <p:nvGrpSpPr>
          <p:cNvPr name="Group 3" id="3"/>
          <p:cNvGrpSpPr/>
          <p:nvPr/>
        </p:nvGrpSpPr>
        <p:grpSpPr>
          <a:xfrm rot="0">
            <a:off x="1591052" y="1819694"/>
            <a:ext cx="4256768" cy="694382"/>
            <a:chOff x="0" y="0"/>
            <a:chExt cx="1121124" cy="182882"/>
          </a:xfrm>
        </p:grpSpPr>
        <p:sp>
          <p:nvSpPr>
            <p:cNvPr name="Freeform 4" id="4"/>
            <p:cNvSpPr/>
            <p:nvPr/>
          </p:nvSpPr>
          <p:spPr>
            <a:xfrm flipH="false" flipV="false" rot="0">
              <a:off x="0" y="0"/>
              <a:ext cx="1121124" cy="182882"/>
            </a:xfrm>
            <a:custGeom>
              <a:avLst/>
              <a:gdLst/>
              <a:ahLst/>
              <a:cxnLst/>
              <a:rect r="r" b="b" t="t" l="l"/>
              <a:pathLst>
                <a:path h="182882" w="1121124">
                  <a:moveTo>
                    <a:pt x="91441" y="0"/>
                  </a:moveTo>
                  <a:lnTo>
                    <a:pt x="1029683" y="0"/>
                  </a:lnTo>
                  <a:cubicBezTo>
                    <a:pt x="1053935" y="0"/>
                    <a:pt x="1077193" y="9634"/>
                    <a:pt x="1094342" y="26783"/>
                  </a:cubicBezTo>
                  <a:cubicBezTo>
                    <a:pt x="1111490" y="43931"/>
                    <a:pt x="1121124" y="67189"/>
                    <a:pt x="1121124" y="91441"/>
                  </a:cubicBezTo>
                  <a:lnTo>
                    <a:pt x="1121124" y="91441"/>
                  </a:lnTo>
                  <a:cubicBezTo>
                    <a:pt x="1121124" y="141943"/>
                    <a:pt x="1080184" y="182882"/>
                    <a:pt x="1029683" y="182882"/>
                  </a:cubicBezTo>
                  <a:lnTo>
                    <a:pt x="91441" y="182882"/>
                  </a:lnTo>
                  <a:cubicBezTo>
                    <a:pt x="40940" y="182882"/>
                    <a:pt x="0" y="141943"/>
                    <a:pt x="0" y="91441"/>
                  </a:cubicBezTo>
                  <a:lnTo>
                    <a:pt x="0" y="91441"/>
                  </a:lnTo>
                  <a:cubicBezTo>
                    <a:pt x="0" y="40940"/>
                    <a:pt x="40940" y="0"/>
                    <a:pt x="91441" y="0"/>
                  </a:cubicBezTo>
                  <a:close/>
                </a:path>
              </a:pathLst>
            </a:custGeom>
            <a:gradFill rotWithShape="true">
              <a:gsLst>
                <a:gs pos="0">
                  <a:srgbClr val="85BCE8">
                    <a:alpha val="100000"/>
                  </a:srgbClr>
                </a:gs>
                <a:gs pos="100000">
                  <a:srgbClr val="EBEBEB">
                    <a:alpha val="100000"/>
                  </a:srgbClr>
                </a:gs>
              </a:gsLst>
              <a:path path="circle">
                <a:fillToRect l="50000" r="50000" t="50000" b="50000"/>
              </a:path>
            </a:gradFill>
            <a:ln w="9525" cap="rnd">
              <a:gradFill>
                <a:gsLst>
                  <a:gs pos="0">
                    <a:srgbClr val="FFFFFF">
                      <a:alpha val="100000"/>
                    </a:srgbClr>
                  </a:gs>
                  <a:gs pos="100000">
                    <a:srgbClr val="84C7FC">
                      <a:alpha val="100000"/>
                    </a:srgbClr>
                  </a:gs>
                </a:gsLst>
                <a:path path="circle">
                  <a:fillToRect l="50000" r="50000" t="50000" b="50000"/>
                </a:path>
              </a:gradFill>
              <a:prstDash val="solid"/>
              <a:round/>
            </a:ln>
          </p:spPr>
        </p:sp>
        <p:sp>
          <p:nvSpPr>
            <p:cNvPr name="TextBox 5" id="5"/>
            <p:cNvSpPr txBox="true"/>
            <p:nvPr/>
          </p:nvSpPr>
          <p:spPr>
            <a:xfrm>
              <a:off x="0" y="0"/>
              <a:ext cx="1121124" cy="182882"/>
            </a:xfrm>
            <a:prstGeom prst="rect">
              <a:avLst/>
            </a:prstGeom>
          </p:spPr>
          <p:txBody>
            <a:bodyPr anchor="ctr" rtlCol="false" tIns="50800" lIns="50800" bIns="50800" rIns="50800"/>
            <a:lstStyle/>
            <a:p>
              <a:pPr algn="ctr">
                <a:lnSpc>
                  <a:spcPts val="3110"/>
                </a:lnSpc>
              </a:pPr>
              <a:r>
                <a:rPr lang="en-US" sz="3200">
                  <a:solidFill>
                    <a:srgbClr val="000000"/>
                  </a:solidFill>
                  <a:latin typeface="Arial Bold Italics"/>
                </a:rPr>
                <a:t>Bahan dan Data</a:t>
              </a:r>
            </a:p>
          </p:txBody>
        </p:sp>
      </p:grpSp>
      <p:grpSp>
        <p:nvGrpSpPr>
          <p:cNvPr name="Group 6" id="6"/>
          <p:cNvGrpSpPr/>
          <p:nvPr/>
        </p:nvGrpSpPr>
        <p:grpSpPr>
          <a:xfrm rot="0">
            <a:off x="754577" y="1781175"/>
            <a:ext cx="693599" cy="69359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E6E6"/>
            </a:solidFill>
          </p:spPr>
        </p:sp>
        <p:sp>
          <p:nvSpPr>
            <p:cNvPr name="TextBox 8" id="8"/>
            <p:cNvSpPr txBox="true"/>
            <p:nvPr/>
          </p:nvSpPr>
          <p:spPr>
            <a:xfrm>
              <a:off x="76200" y="-66675"/>
              <a:ext cx="660400" cy="803275"/>
            </a:xfrm>
            <a:prstGeom prst="rect">
              <a:avLst/>
            </a:prstGeom>
          </p:spPr>
          <p:txBody>
            <a:bodyPr anchor="ctr" rtlCol="false" tIns="50800" lIns="50800" bIns="50800" rIns="50800"/>
            <a:lstStyle/>
            <a:p>
              <a:pPr algn="ctr">
                <a:lnSpc>
                  <a:spcPts val="5039"/>
                </a:lnSpc>
              </a:pPr>
            </a:p>
          </p:txBody>
        </p:sp>
      </p:grpSp>
      <p:sp>
        <p:nvSpPr>
          <p:cNvPr name="Freeform 9" id="9"/>
          <p:cNvSpPr/>
          <p:nvPr/>
        </p:nvSpPr>
        <p:spPr>
          <a:xfrm flipH="false" flipV="false" rot="0">
            <a:off x="14617213" y="478770"/>
            <a:ext cx="3119674" cy="816630"/>
          </a:xfrm>
          <a:custGeom>
            <a:avLst/>
            <a:gdLst/>
            <a:ahLst/>
            <a:cxnLst/>
            <a:rect r="r" b="b" t="t" l="l"/>
            <a:pathLst>
              <a:path h="816630" w="3119674">
                <a:moveTo>
                  <a:pt x="0" y="0"/>
                </a:moveTo>
                <a:lnTo>
                  <a:pt x="3119674" y="0"/>
                </a:lnTo>
                <a:lnTo>
                  <a:pt x="3119674" y="816630"/>
                </a:lnTo>
                <a:lnTo>
                  <a:pt x="0" y="816630"/>
                </a:lnTo>
                <a:lnTo>
                  <a:pt x="0" y="0"/>
                </a:lnTo>
                <a:close/>
              </a:path>
            </a:pathLst>
          </a:custGeom>
          <a:blipFill>
            <a:blip r:embed="rId2"/>
            <a:stretch>
              <a:fillRect l="0" t="0" r="0" b="0"/>
            </a:stretch>
          </a:blipFill>
        </p:spPr>
      </p:sp>
      <p:sp>
        <p:nvSpPr>
          <p:cNvPr name="Freeform 10" id="10"/>
          <p:cNvSpPr/>
          <p:nvPr/>
        </p:nvSpPr>
        <p:spPr>
          <a:xfrm flipH="false" flipV="false" rot="0">
            <a:off x="-34290" y="3160644"/>
            <a:ext cx="638463" cy="7141879"/>
          </a:xfrm>
          <a:custGeom>
            <a:avLst/>
            <a:gdLst/>
            <a:ahLst/>
            <a:cxnLst/>
            <a:rect r="r" b="b" t="t" l="l"/>
            <a:pathLst>
              <a:path h="7141879" w="638463">
                <a:moveTo>
                  <a:pt x="0" y="0"/>
                </a:moveTo>
                <a:lnTo>
                  <a:pt x="638463" y="0"/>
                </a:lnTo>
                <a:lnTo>
                  <a:pt x="638463" y="7141879"/>
                </a:lnTo>
                <a:lnTo>
                  <a:pt x="0" y="7141879"/>
                </a:lnTo>
                <a:lnTo>
                  <a:pt x="0" y="0"/>
                </a:lnTo>
                <a:close/>
              </a:path>
            </a:pathLst>
          </a:custGeom>
          <a:blipFill>
            <a:blip r:embed="rId3"/>
            <a:stretch>
              <a:fillRect l="0" t="0" r="0" b="0"/>
            </a:stretch>
          </a:blipFill>
        </p:spPr>
      </p:sp>
      <p:graphicFrame>
        <p:nvGraphicFramePr>
          <p:cNvPr name="Table 11" id="11"/>
          <p:cNvGraphicFramePr>
            <a:graphicFrameLocks noGrp="true"/>
          </p:cNvGraphicFramePr>
          <p:nvPr/>
        </p:nvGraphicFramePr>
        <p:xfrm>
          <a:off x="1591052" y="3160644"/>
          <a:ext cx="15668248" cy="6462643"/>
        </p:xfrm>
        <a:graphic>
          <a:graphicData uri="http://schemas.openxmlformats.org/drawingml/2006/table">
            <a:tbl>
              <a:tblPr/>
              <a:tblGrid>
                <a:gridCol w="1633406"/>
                <a:gridCol w="5447554"/>
                <a:gridCol w="3365234"/>
                <a:gridCol w="5222054"/>
              </a:tblGrid>
              <a:tr h="807830">
                <a:tc>
                  <a:txBody>
                    <a:bodyPr anchor="t" rtlCol="false"/>
                    <a:lstStyle/>
                    <a:p>
                      <a:pPr algn="ctr" marL="0" indent="0" lvl="0">
                        <a:lnSpc>
                          <a:spcPts val="2659"/>
                        </a:lnSpc>
                        <a:spcBef>
                          <a:spcPct val="0"/>
                        </a:spcBef>
                        <a:defRPr/>
                      </a:pPr>
                      <a:r>
                        <a:rPr lang="en-US" sz="1899" strike="noStrike" u="none">
                          <a:solidFill>
                            <a:srgbClr val="000000"/>
                          </a:solidFill>
                          <a:latin typeface="Arimo Bold"/>
                        </a:rPr>
                        <a:t>Kode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strike="noStrike" u="none">
                          <a:solidFill>
                            <a:srgbClr val="000000"/>
                          </a:solidFill>
                          <a:latin typeface="Arimo Bold"/>
                        </a:rPr>
                        <a:t>Peubah</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strike="noStrike" u="none">
                          <a:solidFill>
                            <a:srgbClr val="000000"/>
                          </a:solidFill>
                          <a:latin typeface="Arimo Bold"/>
                        </a:rPr>
                        <a:t>Satuan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strike="noStrike" u="none">
                          <a:solidFill>
                            <a:srgbClr val="000000"/>
                          </a:solidFill>
                          <a:latin typeface="Arimo Bold"/>
                        </a:rPr>
                        <a:t>Referensi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7830">
                <a:tc>
                  <a:txBody>
                    <a:bodyPr anchor="t" rtlCol="false"/>
                    <a:lstStyle/>
                    <a:p>
                      <a:pPr algn="ctr" marL="0" indent="0" lvl="0">
                        <a:lnSpc>
                          <a:spcPts val="2659"/>
                        </a:lnSpc>
                        <a:spcBef>
                          <a:spcPct val="0"/>
                        </a:spcBef>
                        <a:defRPr/>
                      </a:pPr>
                      <a:r>
                        <a:rPr lang="en-US" sz="1899" strike="noStrike" u="none">
                          <a:solidFill>
                            <a:srgbClr val="000000"/>
                          </a:solidFill>
                          <a:latin typeface="Arimo"/>
                        </a:rPr>
                        <a:t>X4</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strike="noStrike" u="none">
                          <a:solidFill>
                            <a:srgbClr val="000000"/>
                          </a:solidFill>
                          <a:latin typeface="Arimo"/>
                        </a:rPr>
                        <a:t>Fuel Consumption Comb </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a:solidFill>
                            <a:srgbClr val="000000"/>
                          </a:solidFill>
                          <a:latin typeface="Arimo"/>
                        </a:rPr>
                        <a:t>Numerik (</a:t>
                      </a:r>
                      <a:r>
                        <a:rPr lang="en-US" sz="1899" strike="noStrike" u="none">
                          <a:solidFill>
                            <a:srgbClr val="000000"/>
                          </a:solidFill>
                          <a:latin typeface="Arimo"/>
                        </a:rPr>
                        <a:t>L/100 km)</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strike="noStrike" u="none">
                          <a:solidFill>
                            <a:srgbClr val="000000"/>
                          </a:solidFill>
                          <a:latin typeface="Arimo"/>
                        </a:rPr>
                        <a:t>Ersa et al. (2023)</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7830">
                <a:tc>
                  <a:txBody>
                    <a:bodyPr anchor="t" rtlCol="false"/>
                    <a:lstStyle/>
                    <a:p>
                      <a:pPr algn="ctr" marL="0" indent="0" lvl="0">
                        <a:lnSpc>
                          <a:spcPts val="2659"/>
                        </a:lnSpc>
                        <a:spcBef>
                          <a:spcPct val="0"/>
                        </a:spcBef>
                        <a:defRPr/>
                      </a:pPr>
                      <a:r>
                        <a:rPr lang="en-US" sz="1899" strike="noStrike" u="none">
                          <a:solidFill>
                            <a:srgbClr val="000000"/>
                          </a:solidFill>
                          <a:latin typeface="Arimo"/>
                        </a:rPr>
                        <a:t>X5</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a:solidFill>
                            <a:srgbClr val="000000"/>
                          </a:solidFill>
                          <a:latin typeface="Arimo"/>
                        </a:rPr>
                        <a:t>Make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a:solidFill>
                            <a:srgbClr val="000000"/>
                          </a:solidFill>
                          <a:latin typeface="Arimo"/>
                        </a:rPr>
                        <a:t>Nominal</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a:solidFill>
                            <a:srgbClr val="000000"/>
                          </a:solidFill>
                          <a:latin typeface="Arimo"/>
                        </a:rPr>
                        <a: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7830">
                <a:tc>
                  <a:txBody>
                    <a:bodyPr anchor="t" rtlCol="false"/>
                    <a:lstStyle/>
                    <a:p>
                      <a:pPr algn="ctr" marL="0" indent="0" lvl="0">
                        <a:lnSpc>
                          <a:spcPts val="2659"/>
                        </a:lnSpc>
                        <a:spcBef>
                          <a:spcPct val="0"/>
                        </a:spcBef>
                        <a:defRPr/>
                      </a:pPr>
                      <a:r>
                        <a:rPr lang="en-US" sz="1899" strike="noStrike" u="none">
                          <a:solidFill>
                            <a:srgbClr val="000000"/>
                          </a:solidFill>
                          <a:latin typeface="Arimo"/>
                        </a:rPr>
                        <a:t>X6</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a:solidFill>
                            <a:srgbClr val="000000"/>
                          </a:solidFill>
                          <a:latin typeface="Arimo"/>
                        </a:rPr>
                        <a:t>Model</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a:solidFill>
                            <a:srgbClr val="000000"/>
                          </a:solidFill>
                          <a:latin typeface="Arimo"/>
                        </a:rPr>
                        <a:t>Nominal</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a:solidFill>
                            <a:srgbClr val="000000"/>
                          </a:solidFill>
                          <a:latin typeface="Arimo"/>
                        </a:rPr>
                        <a: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7830">
                <a:tc>
                  <a:txBody>
                    <a:bodyPr anchor="t" rtlCol="false"/>
                    <a:lstStyle/>
                    <a:p>
                      <a:pPr algn="ctr" marL="0" indent="0" lvl="0">
                        <a:lnSpc>
                          <a:spcPts val="2659"/>
                        </a:lnSpc>
                        <a:spcBef>
                          <a:spcPct val="0"/>
                        </a:spcBef>
                        <a:defRPr/>
                      </a:pPr>
                      <a:r>
                        <a:rPr lang="en-US" sz="1899" strike="noStrike" u="none">
                          <a:solidFill>
                            <a:srgbClr val="000000"/>
                          </a:solidFill>
                          <a:latin typeface="Arimo"/>
                        </a:rPr>
                        <a:t>X7</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a:solidFill>
                            <a:srgbClr val="000000"/>
                          </a:solidFill>
                          <a:latin typeface="Arimo"/>
                        </a:rPr>
                        <a:t>Vehicle Class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a:solidFill>
                            <a:srgbClr val="000000"/>
                          </a:solidFill>
                          <a:latin typeface="Arimo"/>
                        </a:rPr>
                        <a:t>Nominal</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a:solidFill>
                            <a:srgbClr val="000000"/>
                          </a:solidFill>
                          <a:latin typeface="Arimo"/>
                        </a:rPr>
                        <a: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7830">
                <a:tc>
                  <a:txBody>
                    <a:bodyPr anchor="t" rtlCol="false"/>
                    <a:lstStyle/>
                    <a:p>
                      <a:pPr algn="ctr" marL="0" indent="0" lvl="0">
                        <a:lnSpc>
                          <a:spcPts val="2659"/>
                        </a:lnSpc>
                        <a:spcBef>
                          <a:spcPct val="0"/>
                        </a:spcBef>
                        <a:defRPr/>
                      </a:pPr>
                      <a:r>
                        <a:rPr lang="en-US" sz="1899" strike="noStrike" u="none">
                          <a:solidFill>
                            <a:srgbClr val="000000"/>
                          </a:solidFill>
                          <a:latin typeface="Arimo"/>
                        </a:rPr>
                        <a:t>X8</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strike="noStrike" u="none">
                          <a:solidFill>
                            <a:srgbClr val="000000"/>
                          </a:solidFill>
                          <a:latin typeface="Arimo"/>
                        </a:rPr>
                        <a:t>Cylinders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a:solidFill>
                            <a:srgbClr val="000000"/>
                          </a:solidFill>
                          <a:latin typeface="Arimo"/>
                        </a:rPr>
                        <a:t>Nominal</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a:solidFill>
                            <a:srgbClr val="000000"/>
                          </a:solidFill>
                          <a:latin typeface="Arimo"/>
                        </a:rPr>
                        <a: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7830">
                <a:tc>
                  <a:txBody>
                    <a:bodyPr anchor="t" rtlCol="false"/>
                    <a:lstStyle/>
                    <a:p>
                      <a:pPr algn="ctr" marL="0" indent="0" lvl="0">
                        <a:lnSpc>
                          <a:spcPts val="2659"/>
                        </a:lnSpc>
                        <a:spcBef>
                          <a:spcPct val="0"/>
                        </a:spcBef>
                        <a:defRPr/>
                      </a:pPr>
                      <a:r>
                        <a:rPr lang="en-US" sz="1899" strike="noStrike" u="none">
                          <a:solidFill>
                            <a:srgbClr val="000000"/>
                          </a:solidFill>
                          <a:latin typeface="Arimo"/>
                        </a:rPr>
                        <a:t>X9</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strike="noStrike" u="none">
                          <a:solidFill>
                            <a:srgbClr val="000000"/>
                          </a:solidFill>
                          <a:latin typeface="Arimo"/>
                        </a:rPr>
                        <a:t>Transmission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a:solidFill>
                            <a:srgbClr val="000000"/>
                          </a:solidFill>
                          <a:latin typeface="Arimo"/>
                        </a:rPr>
                        <a:t>Nominal</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a:solidFill>
                            <a:srgbClr val="000000"/>
                          </a:solidFill>
                          <a:latin typeface="Arimo"/>
                        </a:rPr>
                        <a: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7830">
                <a:tc>
                  <a:txBody>
                    <a:bodyPr anchor="t" rtlCol="false"/>
                    <a:lstStyle/>
                    <a:p>
                      <a:pPr algn="ctr" marL="0" indent="0" lvl="0">
                        <a:lnSpc>
                          <a:spcPts val="2659"/>
                        </a:lnSpc>
                        <a:spcBef>
                          <a:spcPct val="0"/>
                        </a:spcBef>
                        <a:defRPr/>
                      </a:pPr>
                      <a:r>
                        <a:rPr lang="en-US" sz="1899" strike="noStrike" u="none">
                          <a:solidFill>
                            <a:srgbClr val="000000"/>
                          </a:solidFill>
                          <a:latin typeface="Arimo"/>
                        </a:rPr>
                        <a:t>X10</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strike="noStrike" u="none">
                          <a:solidFill>
                            <a:srgbClr val="000000"/>
                          </a:solidFill>
                          <a:latin typeface="Arimo"/>
                        </a:rPr>
                        <a:t>Fuel Type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a:solidFill>
                            <a:srgbClr val="000000"/>
                          </a:solidFill>
                          <a:latin typeface="Arimo"/>
                        </a:rPr>
                        <a:t>Nominal</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a:solidFill>
                            <a:srgbClr val="000000"/>
                          </a:solidFill>
                          <a:latin typeface="Arimo"/>
                        </a:rPr>
                        <a:t>Milantara dan Gusti (2023)</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2" id="12"/>
          <p:cNvSpPr txBox="true"/>
          <p:nvPr/>
        </p:nvSpPr>
        <p:spPr>
          <a:xfrm rot="0">
            <a:off x="754577" y="579120"/>
            <a:ext cx="11795760" cy="716280"/>
          </a:xfrm>
          <a:prstGeom prst="rect">
            <a:avLst/>
          </a:prstGeom>
        </p:spPr>
        <p:txBody>
          <a:bodyPr anchor="t" rtlCol="false" tIns="0" lIns="0" bIns="0" rIns="0">
            <a:spAutoFit/>
          </a:bodyPr>
          <a:lstStyle/>
          <a:p>
            <a:pPr algn="l">
              <a:lnSpc>
                <a:spcPts val="4860"/>
              </a:lnSpc>
            </a:pPr>
            <a:r>
              <a:rPr lang="en-US" sz="4500">
                <a:solidFill>
                  <a:srgbClr val="404040"/>
                </a:solidFill>
                <a:latin typeface="Arial Bold"/>
              </a:rPr>
              <a:t>METODOLOGI</a:t>
            </a:r>
          </a:p>
        </p:txBody>
      </p:sp>
      <p:sp>
        <p:nvSpPr>
          <p:cNvPr name="TextBox 13" id="13"/>
          <p:cNvSpPr txBox="true"/>
          <p:nvPr/>
        </p:nvSpPr>
        <p:spPr>
          <a:xfrm rot="0">
            <a:off x="916502" y="1828428"/>
            <a:ext cx="385073" cy="705118"/>
          </a:xfrm>
          <a:prstGeom prst="rect">
            <a:avLst/>
          </a:prstGeom>
        </p:spPr>
        <p:txBody>
          <a:bodyPr anchor="t" rtlCol="false" tIns="0" lIns="0" bIns="0" rIns="0">
            <a:spAutoFit/>
          </a:bodyPr>
          <a:lstStyle/>
          <a:p>
            <a:pPr algn="l">
              <a:lnSpc>
                <a:spcPts val="4743"/>
              </a:lnSpc>
            </a:pPr>
            <a:r>
              <a:rPr lang="en-US" sz="4392">
                <a:solidFill>
                  <a:srgbClr val="000000"/>
                </a:solidFill>
                <a:latin typeface="Arial Bold"/>
              </a:rPr>
              <a:t>1</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21573" y="1457325"/>
            <a:ext cx="13407390" cy="57150"/>
          </a:xfrm>
          <a:prstGeom prst="line">
            <a:avLst/>
          </a:prstGeom>
          <a:ln cap="rnd" w="95250">
            <a:solidFill>
              <a:srgbClr val="4472C4"/>
            </a:solidFill>
            <a:prstDash val="sysDot"/>
            <a:headEnd type="none" len="sm" w="sm"/>
            <a:tailEnd type="none" len="sm" w="sm"/>
          </a:ln>
        </p:spPr>
      </p:sp>
      <p:grpSp>
        <p:nvGrpSpPr>
          <p:cNvPr name="Group 3" id="3"/>
          <p:cNvGrpSpPr/>
          <p:nvPr/>
        </p:nvGrpSpPr>
        <p:grpSpPr>
          <a:xfrm rot="0">
            <a:off x="1591052" y="1819694"/>
            <a:ext cx="4256768" cy="694382"/>
            <a:chOff x="0" y="0"/>
            <a:chExt cx="1121124" cy="182882"/>
          </a:xfrm>
        </p:grpSpPr>
        <p:sp>
          <p:nvSpPr>
            <p:cNvPr name="Freeform 4" id="4"/>
            <p:cNvSpPr/>
            <p:nvPr/>
          </p:nvSpPr>
          <p:spPr>
            <a:xfrm flipH="false" flipV="false" rot="0">
              <a:off x="0" y="0"/>
              <a:ext cx="1121124" cy="182882"/>
            </a:xfrm>
            <a:custGeom>
              <a:avLst/>
              <a:gdLst/>
              <a:ahLst/>
              <a:cxnLst/>
              <a:rect r="r" b="b" t="t" l="l"/>
              <a:pathLst>
                <a:path h="182882" w="1121124">
                  <a:moveTo>
                    <a:pt x="91441" y="0"/>
                  </a:moveTo>
                  <a:lnTo>
                    <a:pt x="1029683" y="0"/>
                  </a:lnTo>
                  <a:cubicBezTo>
                    <a:pt x="1053935" y="0"/>
                    <a:pt x="1077193" y="9634"/>
                    <a:pt x="1094342" y="26783"/>
                  </a:cubicBezTo>
                  <a:cubicBezTo>
                    <a:pt x="1111490" y="43931"/>
                    <a:pt x="1121124" y="67189"/>
                    <a:pt x="1121124" y="91441"/>
                  </a:cubicBezTo>
                  <a:lnTo>
                    <a:pt x="1121124" y="91441"/>
                  </a:lnTo>
                  <a:cubicBezTo>
                    <a:pt x="1121124" y="141943"/>
                    <a:pt x="1080184" y="182882"/>
                    <a:pt x="1029683" y="182882"/>
                  </a:cubicBezTo>
                  <a:lnTo>
                    <a:pt x="91441" y="182882"/>
                  </a:lnTo>
                  <a:cubicBezTo>
                    <a:pt x="40940" y="182882"/>
                    <a:pt x="0" y="141943"/>
                    <a:pt x="0" y="91441"/>
                  </a:cubicBezTo>
                  <a:lnTo>
                    <a:pt x="0" y="91441"/>
                  </a:lnTo>
                  <a:cubicBezTo>
                    <a:pt x="0" y="40940"/>
                    <a:pt x="40940" y="0"/>
                    <a:pt x="91441" y="0"/>
                  </a:cubicBezTo>
                  <a:close/>
                </a:path>
              </a:pathLst>
            </a:custGeom>
            <a:gradFill rotWithShape="true">
              <a:gsLst>
                <a:gs pos="0">
                  <a:srgbClr val="85BCE8">
                    <a:alpha val="100000"/>
                  </a:srgbClr>
                </a:gs>
                <a:gs pos="100000">
                  <a:srgbClr val="EBEBEB">
                    <a:alpha val="100000"/>
                  </a:srgbClr>
                </a:gs>
              </a:gsLst>
              <a:path path="circle">
                <a:fillToRect l="50000" r="50000" t="50000" b="50000"/>
              </a:path>
            </a:gradFill>
            <a:ln w="9525" cap="rnd">
              <a:gradFill>
                <a:gsLst>
                  <a:gs pos="0">
                    <a:srgbClr val="FFFFFF">
                      <a:alpha val="100000"/>
                    </a:srgbClr>
                  </a:gs>
                  <a:gs pos="100000">
                    <a:srgbClr val="84C7FC">
                      <a:alpha val="100000"/>
                    </a:srgbClr>
                  </a:gs>
                </a:gsLst>
                <a:path path="circle">
                  <a:fillToRect l="50000" r="50000" t="50000" b="50000"/>
                </a:path>
              </a:gradFill>
              <a:prstDash val="solid"/>
              <a:round/>
            </a:ln>
          </p:spPr>
        </p:sp>
        <p:sp>
          <p:nvSpPr>
            <p:cNvPr name="TextBox 5" id="5"/>
            <p:cNvSpPr txBox="true"/>
            <p:nvPr/>
          </p:nvSpPr>
          <p:spPr>
            <a:xfrm>
              <a:off x="0" y="0"/>
              <a:ext cx="1121124" cy="182882"/>
            </a:xfrm>
            <a:prstGeom prst="rect">
              <a:avLst/>
            </a:prstGeom>
          </p:spPr>
          <p:txBody>
            <a:bodyPr anchor="ctr" rtlCol="false" tIns="50800" lIns="50800" bIns="50800" rIns="50800"/>
            <a:lstStyle/>
            <a:p>
              <a:pPr algn="ctr">
                <a:lnSpc>
                  <a:spcPts val="3110"/>
                </a:lnSpc>
              </a:pPr>
              <a:r>
                <a:rPr lang="en-US" sz="3200">
                  <a:solidFill>
                    <a:srgbClr val="000000"/>
                  </a:solidFill>
                  <a:latin typeface="Arial Bold Italics"/>
                </a:rPr>
                <a:t>Bagging Ensemble</a:t>
              </a:r>
            </a:p>
          </p:txBody>
        </p:sp>
      </p:grpSp>
      <p:grpSp>
        <p:nvGrpSpPr>
          <p:cNvPr name="Group 6" id="6"/>
          <p:cNvGrpSpPr/>
          <p:nvPr/>
        </p:nvGrpSpPr>
        <p:grpSpPr>
          <a:xfrm rot="0">
            <a:off x="754577" y="1781175"/>
            <a:ext cx="693599" cy="69359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E6E6"/>
            </a:solidFill>
          </p:spPr>
        </p:sp>
        <p:sp>
          <p:nvSpPr>
            <p:cNvPr name="TextBox 8" id="8"/>
            <p:cNvSpPr txBox="true"/>
            <p:nvPr/>
          </p:nvSpPr>
          <p:spPr>
            <a:xfrm>
              <a:off x="76200" y="-66675"/>
              <a:ext cx="660400" cy="803275"/>
            </a:xfrm>
            <a:prstGeom prst="rect">
              <a:avLst/>
            </a:prstGeom>
          </p:spPr>
          <p:txBody>
            <a:bodyPr anchor="ctr" rtlCol="false" tIns="50800" lIns="50800" bIns="50800" rIns="50800"/>
            <a:lstStyle/>
            <a:p>
              <a:pPr algn="ctr">
                <a:lnSpc>
                  <a:spcPts val="5039"/>
                </a:lnSpc>
              </a:pPr>
            </a:p>
          </p:txBody>
        </p:sp>
      </p:grpSp>
      <p:grpSp>
        <p:nvGrpSpPr>
          <p:cNvPr name="Group 9" id="9"/>
          <p:cNvGrpSpPr/>
          <p:nvPr/>
        </p:nvGrpSpPr>
        <p:grpSpPr>
          <a:xfrm rot="0">
            <a:off x="1502288" y="2771251"/>
            <a:ext cx="15219382" cy="1956197"/>
            <a:chOff x="0" y="0"/>
            <a:chExt cx="4008397" cy="515212"/>
          </a:xfrm>
        </p:grpSpPr>
        <p:sp>
          <p:nvSpPr>
            <p:cNvPr name="Freeform 10" id="10"/>
            <p:cNvSpPr/>
            <p:nvPr/>
          </p:nvSpPr>
          <p:spPr>
            <a:xfrm flipH="false" flipV="false" rot="0">
              <a:off x="0" y="0"/>
              <a:ext cx="4008397" cy="515212"/>
            </a:xfrm>
            <a:custGeom>
              <a:avLst/>
              <a:gdLst/>
              <a:ahLst/>
              <a:cxnLst/>
              <a:rect r="r" b="b" t="t" l="l"/>
              <a:pathLst>
                <a:path h="515212" w="4008397">
                  <a:moveTo>
                    <a:pt x="25943" y="0"/>
                  </a:moveTo>
                  <a:lnTo>
                    <a:pt x="3982454" y="0"/>
                  </a:lnTo>
                  <a:cubicBezTo>
                    <a:pt x="3996782" y="0"/>
                    <a:pt x="4008397" y="11615"/>
                    <a:pt x="4008397" y="25943"/>
                  </a:cubicBezTo>
                  <a:lnTo>
                    <a:pt x="4008397" y="489269"/>
                  </a:lnTo>
                  <a:cubicBezTo>
                    <a:pt x="4008397" y="503597"/>
                    <a:pt x="3996782" y="515212"/>
                    <a:pt x="3982454" y="515212"/>
                  </a:cubicBezTo>
                  <a:lnTo>
                    <a:pt x="25943" y="515212"/>
                  </a:lnTo>
                  <a:cubicBezTo>
                    <a:pt x="11615" y="515212"/>
                    <a:pt x="0" y="503597"/>
                    <a:pt x="0" y="489269"/>
                  </a:cubicBezTo>
                  <a:lnTo>
                    <a:pt x="0" y="25943"/>
                  </a:lnTo>
                  <a:cubicBezTo>
                    <a:pt x="0" y="11615"/>
                    <a:pt x="11615" y="0"/>
                    <a:pt x="25943" y="0"/>
                  </a:cubicBezTo>
                  <a:close/>
                </a:path>
              </a:pathLst>
            </a:custGeom>
            <a:solidFill>
              <a:srgbClr val="000000">
                <a:alpha val="0"/>
              </a:srgbClr>
            </a:solidFill>
            <a:ln w="47625" cap="rnd">
              <a:solidFill>
                <a:srgbClr val="243B90"/>
              </a:solidFill>
              <a:prstDash val="solid"/>
              <a:round/>
            </a:ln>
          </p:spPr>
        </p:sp>
        <p:sp>
          <p:nvSpPr>
            <p:cNvPr name="TextBox 11" id="11"/>
            <p:cNvSpPr txBox="true"/>
            <p:nvPr/>
          </p:nvSpPr>
          <p:spPr>
            <a:xfrm>
              <a:off x="0" y="-47625"/>
              <a:ext cx="4008397" cy="562837"/>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896953" y="2910165"/>
            <a:ext cx="1405978" cy="395382"/>
            <a:chOff x="0" y="0"/>
            <a:chExt cx="370299" cy="104134"/>
          </a:xfrm>
        </p:grpSpPr>
        <p:sp>
          <p:nvSpPr>
            <p:cNvPr name="Freeform 13" id="13"/>
            <p:cNvSpPr/>
            <p:nvPr/>
          </p:nvSpPr>
          <p:spPr>
            <a:xfrm flipH="false" flipV="false" rot="0">
              <a:off x="0" y="0"/>
              <a:ext cx="370299" cy="104134"/>
            </a:xfrm>
            <a:custGeom>
              <a:avLst/>
              <a:gdLst/>
              <a:ahLst/>
              <a:cxnLst/>
              <a:rect r="r" b="b" t="t" l="l"/>
              <a:pathLst>
                <a:path h="104134" w="370299">
                  <a:moveTo>
                    <a:pt x="0" y="0"/>
                  </a:moveTo>
                  <a:lnTo>
                    <a:pt x="370299" y="0"/>
                  </a:lnTo>
                  <a:lnTo>
                    <a:pt x="370299" y="104134"/>
                  </a:lnTo>
                  <a:lnTo>
                    <a:pt x="0" y="104134"/>
                  </a:lnTo>
                  <a:close/>
                </a:path>
              </a:pathLst>
            </a:custGeom>
            <a:solidFill>
              <a:srgbClr val="A5C3DB"/>
            </a:solidFill>
          </p:spPr>
        </p:sp>
        <p:sp>
          <p:nvSpPr>
            <p:cNvPr name="TextBox 14" id="14"/>
            <p:cNvSpPr txBox="true"/>
            <p:nvPr/>
          </p:nvSpPr>
          <p:spPr>
            <a:xfrm>
              <a:off x="0" y="-47625"/>
              <a:ext cx="370299" cy="151759"/>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754514">
            <a:off x="1323247" y="4809226"/>
            <a:ext cx="821360" cy="636554"/>
          </a:xfrm>
          <a:custGeom>
            <a:avLst/>
            <a:gdLst/>
            <a:ahLst/>
            <a:cxnLst/>
            <a:rect r="r" b="b" t="t" l="l"/>
            <a:pathLst>
              <a:path h="636554" w="821360">
                <a:moveTo>
                  <a:pt x="0" y="0"/>
                </a:moveTo>
                <a:lnTo>
                  <a:pt x="821360" y="0"/>
                </a:lnTo>
                <a:lnTo>
                  <a:pt x="821360" y="636554"/>
                </a:lnTo>
                <a:lnTo>
                  <a:pt x="0" y="6365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1591052" y="5545651"/>
            <a:ext cx="15336334" cy="1196406"/>
            <a:chOff x="0" y="0"/>
            <a:chExt cx="4039199" cy="315103"/>
          </a:xfrm>
        </p:grpSpPr>
        <p:sp>
          <p:nvSpPr>
            <p:cNvPr name="Freeform 17" id="17"/>
            <p:cNvSpPr/>
            <p:nvPr/>
          </p:nvSpPr>
          <p:spPr>
            <a:xfrm flipH="false" flipV="false" rot="0">
              <a:off x="0" y="0"/>
              <a:ext cx="4039199" cy="315103"/>
            </a:xfrm>
            <a:custGeom>
              <a:avLst/>
              <a:gdLst/>
              <a:ahLst/>
              <a:cxnLst/>
              <a:rect r="r" b="b" t="t" l="l"/>
              <a:pathLst>
                <a:path h="315103" w="4039199">
                  <a:moveTo>
                    <a:pt x="25745" y="0"/>
                  </a:moveTo>
                  <a:lnTo>
                    <a:pt x="4013454" y="0"/>
                  </a:lnTo>
                  <a:cubicBezTo>
                    <a:pt x="4020282" y="0"/>
                    <a:pt x="4026831" y="2712"/>
                    <a:pt x="4031659" y="7541"/>
                  </a:cubicBezTo>
                  <a:cubicBezTo>
                    <a:pt x="4036487" y="12369"/>
                    <a:pt x="4039199" y="18917"/>
                    <a:pt x="4039199" y="25745"/>
                  </a:cubicBezTo>
                  <a:lnTo>
                    <a:pt x="4039199" y="289358"/>
                  </a:lnTo>
                  <a:cubicBezTo>
                    <a:pt x="4039199" y="303576"/>
                    <a:pt x="4027673" y="315103"/>
                    <a:pt x="4013454" y="315103"/>
                  </a:cubicBezTo>
                  <a:lnTo>
                    <a:pt x="25745" y="315103"/>
                  </a:lnTo>
                  <a:cubicBezTo>
                    <a:pt x="18917" y="315103"/>
                    <a:pt x="12369" y="312391"/>
                    <a:pt x="7541" y="307562"/>
                  </a:cubicBezTo>
                  <a:cubicBezTo>
                    <a:pt x="2712" y="302734"/>
                    <a:pt x="0" y="296186"/>
                    <a:pt x="0" y="289358"/>
                  </a:cubicBezTo>
                  <a:lnTo>
                    <a:pt x="0" y="25745"/>
                  </a:lnTo>
                  <a:cubicBezTo>
                    <a:pt x="0" y="11527"/>
                    <a:pt x="11527" y="0"/>
                    <a:pt x="25745" y="0"/>
                  </a:cubicBezTo>
                  <a:close/>
                </a:path>
              </a:pathLst>
            </a:custGeom>
            <a:gradFill rotWithShape="true">
              <a:gsLst>
                <a:gs pos="0">
                  <a:srgbClr val="FFFFFF">
                    <a:alpha val="100000"/>
                  </a:srgbClr>
                </a:gs>
                <a:gs pos="100000">
                  <a:srgbClr val="E7E7E8">
                    <a:alpha val="100000"/>
                  </a:srgbClr>
                </a:gs>
              </a:gsLst>
              <a:path path="circle">
                <a:fillToRect l="50000" r="50000" t="50000" b="50000"/>
              </a:path>
            </a:gradFill>
          </p:spPr>
        </p:sp>
        <p:sp>
          <p:nvSpPr>
            <p:cNvPr name="TextBox 18" id="18"/>
            <p:cNvSpPr txBox="true"/>
            <p:nvPr/>
          </p:nvSpPr>
          <p:spPr>
            <a:xfrm>
              <a:off x="0" y="-47625"/>
              <a:ext cx="4039199" cy="362728"/>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5400000">
            <a:off x="9147400" y="6590151"/>
            <a:ext cx="781718" cy="633902"/>
          </a:xfrm>
          <a:custGeom>
            <a:avLst/>
            <a:gdLst/>
            <a:ahLst/>
            <a:cxnLst/>
            <a:rect r="r" b="b" t="t" l="l"/>
            <a:pathLst>
              <a:path h="633902" w="781718">
                <a:moveTo>
                  <a:pt x="0" y="0"/>
                </a:moveTo>
                <a:lnTo>
                  <a:pt x="781718" y="0"/>
                </a:lnTo>
                <a:lnTo>
                  <a:pt x="781718" y="633902"/>
                </a:lnTo>
                <a:lnTo>
                  <a:pt x="0" y="6339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1639136" y="7265933"/>
            <a:ext cx="15336334" cy="1054181"/>
            <a:chOff x="0" y="0"/>
            <a:chExt cx="4039199" cy="277644"/>
          </a:xfrm>
        </p:grpSpPr>
        <p:sp>
          <p:nvSpPr>
            <p:cNvPr name="Freeform 21" id="21"/>
            <p:cNvSpPr/>
            <p:nvPr/>
          </p:nvSpPr>
          <p:spPr>
            <a:xfrm flipH="false" flipV="false" rot="0">
              <a:off x="0" y="0"/>
              <a:ext cx="4039199" cy="277644"/>
            </a:xfrm>
            <a:custGeom>
              <a:avLst/>
              <a:gdLst/>
              <a:ahLst/>
              <a:cxnLst/>
              <a:rect r="r" b="b" t="t" l="l"/>
              <a:pathLst>
                <a:path h="277644" w="4039199">
                  <a:moveTo>
                    <a:pt x="25745" y="0"/>
                  </a:moveTo>
                  <a:lnTo>
                    <a:pt x="4013454" y="0"/>
                  </a:lnTo>
                  <a:cubicBezTo>
                    <a:pt x="4020282" y="0"/>
                    <a:pt x="4026831" y="2712"/>
                    <a:pt x="4031659" y="7541"/>
                  </a:cubicBezTo>
                  <a:cubicBezTo>
                    <a:pt x="4036487" y="12369"/>
                    <a:pt x="4039199" y="18917"/>
                    <a:pt x="4039199" y="25745"/>
                  </a:cubicBezTo>
                  <a:lnTo>
                    <a:pt x="4039199" y="251899"/>
                  </a:lnTo>
                  <a:cubicBezTo>
                    <a:pt x="4039199" y="266118"/>
                    <a:pt x="4027673" y="277644"/>
                    <a:pt x="4013454" y="277644"/>
                  </a:cubicBezTo>
                  <a:lnTo>
                    <a:pt x="25745" y="277644"/>
                  </a:lnTo>
                  <a:cubicBezTo>
                    <a:pt x="11527" y="277644"/>
                    <a:pt x="0" y="266118"/>
                    <a:pt x="0" y="251899"/>
                  </a:cubicBezTo>
                  <a:lnTo>
                    <a:pt x="0" y="25745"/>
                  </a:lnTo>
                  <a:cubicBezTo>
                    <a:pt x="0" y="11527"/>
                    <a:pt x="11527" y="0"/>
                    <a:pt x="25745" y="0"/>
                  </a:cubicBezTo>
                  <a:close/>
                </a:path>
              </a:pathLst>
            </a:custGeom>
            <a:gradFill rotWithShape="true">
              <a:gsLst>
                <a:gs pos="0">
                  <a:srgbClr val="FFFFFF">
                    <a:alpha val="100000"/>
                  </a:srgbClr>
                </a:gs>
                <a:gs pos="100000">
                  <a:srgbClr val="E7E7E8">
                    <a:alpha val="100000"/>
                  </a:srgbClr>
                </a:gs>
              </a:gsLst>
              <a:path path="circle">
                <a:fillToRect l="50000" r="50000" t="50000" b="50000"/>
              </a:path>
            </a:gradFill>
          </p:spPr>
        </p:sp>
        <p:sp>
          <p:nvSpPr>
            <p:cNvPr name="TextBox 22" id="22"/>
            <p:cNvSpPr txBox="true"/>
            <p:nvPr/>
          </p:nvSpPr>
          <p:spPr>
            <a:xfrm>
              <a:off x="0" y="-47625"/>
              <a:ext cx="4039199" cy="325269"/>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1420292" y="8414842"/>
            <a:ext cx="742651" cy="835293"/>
          </a:xfrm>
          <a:custGeom>
            <a:avLst/>
            <a:gdLst/>
            <a:ahLst/>
            <a:cxnLst/>
            <a:rect r="r" b="b" t="t" l="l"/>
            <a:pathLst>
              <a:path h="835293" w="742651">
                <a:moveTo>
                  <a:pt x="0" y="0"/>
                </a:moveTo>
                <a:lnTo>
                  <a:pt x="742651" y="0"/>
                </a:lnTo>
                <a:lnTo>
                  <a:pt x="742651" y="835293"/>
                </a:lnTo>
                <a:lnTo>
                  <a:pt x="0" y="8352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4" id="24"/>
          <p:cNvGrpSpPr/>
          <p:nvPr/>
        </p:nvGrpSpPr>
        <p:grpSpPr>
          <a:xfrm rot="0">
            <a:off x="1873887" y="9388247"/>
            <a:ext cx="14847783" cy="577445"/>
            <a:chOff x="0" y="0"/>
            <a:chExt cx="3910527" cy="152084"/>
          </a:xfrm>
        </p:grpSpPr>
        <p:sp>
          <p:nvSpPr>
            <p:cNvPr name="Freeform 25" id="25"/>
            <p:cNvSpPr/>
            <p:nvPr/>
          </p:nvSpPr>
          <p:spPr>
            <a:xfrm flipH="false" flipV="false" rot="0">
              <a:off x="0" y="0"/>
              <a:ext cx="3910527" cy="152084"/>
            </a:xfrm>
            <a:custGeom>
              <a:avLst/>
              <a:gdLst/>
              <a:ahLst/>
              <a:cxnLst/>
              <a:rect r="r" b="b" t="t" l="l"/>
              <a:pathLst>
                <a:path h="152084" w="3910527">
                  <a:moveTo>
                    <a:pt x="0" y="0"/>
                  </a:moveTo>
                  <a:lnTo>
                    <a:pt x="3910527" y="0"/>
                  </a:lnTo>
                  <a:lnTo>
                    <a:pt x="3910527" y="152084"/>
                  </a:lnTo>
                  <a:lnTo>
                    <a:pt x="0" y="152084"/>
                  </a:lnTo>
                  <a:close/>
                </a:path>
              </a:pathLst>
            </a:custGeom>
            <a:solidFill>
              <a:srgbClr val="A5C3DB"/>
            </a:solidFill>
          </p:spPr>
        </p:sp>
        <p:sp>
          <p:nvSpPr>
            <p:cNvPr name="TextBox 26" id="26"/>
            <p:cNvSpPr txBox="true"/>
            <p:nvPr/>
          </p:nvSpPr>
          <p:spPr>
            <a:xfrm>
              <a:off x="0" y="-47625"/>
              <a:ext cx="3910527" cy="199709"/>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2181006" y="4928441"/>
            <a:ext cx="7126297" cy="483849"/>
          </a:xfrm>
          <a:prstGeom prst="rect">
            <a:avLst/>
          </a:prstGeom>
        </p:spPr>
        <p:txBody>
          <a:bodyPr anchor="t" rtlCol="false" tIns="0" lIns="0" bIns="0" rIns="0">
            <a:spAutoFit/>
          </a:bodyPr>
          <a:lstStyle/>
          <a:p>
            <a:pPr algn="just">
              <a:lnSpc>
                <a:spcPts val="3240"/>
              </a:lnSpc>
            </a:pPr>
            <a:r>
              <a:rPr lang="en-US" sz="3000">
                <a:solidFill>
                  <a:srgbClr val="000000"/>
                </a:solidFill>
                <a:latin typeface="Arial Bold"/>
              </a:rPr>
              <a:t>Proses kerja </a:t>
            </a:r>
            <a:r>
              <a:rPr lang="en-US" sz="3000">
                <a:solidFill>
                  <a:srgbClr val="000000"/>
                </a:solidFill>
                <a:latin typeface="Arial Bold Italics"/>
              </a:rPr>
              <a:t>bagging ensemble</a:t>
            </a:r>
          </a:p>
        </p:txBody>
      </p:sp>
      <p:sp>
        <p:nvSpPr>
          <p:cNvPr name="TextBox 28" id="28"/>
          <p:cNvSpPr txBox="true"/>
          <p:nvPr/>
        </p:nvSpPr>
        <p:spPr>
          <a:xfrm rot="0">
            <a:off x="754577" y="579120"/>
            <a:ext cx="11795760" cy="716280"/>
          </a:xfrm>
          <a:prstGeom prst="rect">
            <a:avLst/>
          </a:prstGeom>
        </p:spPr>
        <p:txBody>
          <a:bodyPr anchor="t" rtlCol="false" tIns="0" lIns="0" bIns="0" rIns="0">
            <a:spAutoFit/>
          </a:bodyPr>
          <a:lstStyle/>
          <a:p>
            <a:pPr algn="l">
              <a:lnSpc>
                <a:spcPts val="4860"/>
              </a:lnSpc>
            </a:pPr>
            <a:r>
              <a:rPr lang="en-US" sz="4500">
                <a:solidFill>
                  <a:srgbClr val="404040"/>
                </a:solidFill>
                <a:latin typeface="Arial Bold"/>
              </a:rPr>
              <a:t>METODOLOGI</a:t>
            </a:r>
          </a:p>
        </p:txBody>
      </p:sp>
      <p:sp>
        <p:nvSpPr>
          <p:cNvPr name="TextBox 29" id="29"/>
          <p:cNvSpPr txBox="true"/>
          <p:nvPr/>
        </p:nvSpPr>
        <p:spPr>
          <a:xfrm rot="0">
            <a:off x="916502" y="1828439"/>
            <a:ext cx="385073" cy="705096"/>
          </a:xfrm>
          <a:prstGeom prst="rect">
            <a:avLst/>
          </a:prstGeom>
        </p:spPr>
        <p:txBody>
          <a:bodyPr anchor="t" rtlCol="false" tIns="0" lIns="0" bIns="0" rIns="0">
            <a:spAutoFit/>
          </a:bodyPr>
          <a:lstStyle/>
          <a:p>
            <a:pPr algn="l">
              <a:lnSpc>
                <a:spcPts val="4743"/>
              </a:lnSpc>
            </a:pPr>
            <a:r>
              <a:rPr lang="en-US" sz="4392">
                <a:solidFill>
                  <a:srgbClr val="000000"/>
                </a:solidFill>
                <a:latin typeface="Arial Bold"/>
              </a:rPr>
              <a:t>2</a:t>
            </a:r>
          </a:p>
        </p:txBody>
      </p:sp>
      <p:sp>
        <p:nvSpPr>
          <p:cNvPr name="TextBox 30" id="30"/>
          <p:cNvSpPr txBox="true"/>
          <p:nvPr/>
        </p:nvSpPr>
        <p:spPr>
          <a:xfrm rot="0">
            <a:off x="1791618" y="2881590"/>
            <a:ext cx="14713893" cy="1712508"/>
          </a:xfrm>
          <a:prstGeom prst="rect">
            <a:avLst/>
          </a:prstGeom>
        </p:spPr>
        <p:txBody>
          <a:bodyPr anchor="t" rtlCol="false" tIns="0" lIns="0" bIns="0" rIns="0">
            <a:spAutoFit/>
          </a:bodyPr>
          <a:lstStyle/>
          <a:p>
            <a:pPr algn="just">
              <a:lnSpc>
                <a:spcPts val="3240"/>
              </a:lnSpc>
            </a:pPr>
            <a:r>
              <a:rPr lang="en-US" sz="3000">
                <a:solidFill>
                  <a:srgbClr val="000000"/>
                </a:solidFill>
                <a:latin typeface="Arial Italics"/>
              </a:rPr>
              <a:t>Bootstrap aggregating </a:t>
            </a:r>
            <a:r>
              <a:rPr lang="en-US" sz="3000">
                <a:solidFill>
                  <a:srgbClr val="000000"/>
                </a:solidFill>
                <a:latin typeface="Arial"/>
              </a:rPr>
              <a:t>atau </a:t>
            </a:r>
            <a:r>
              <a:rPr lang="en-US" sz="3000">
                <a:solidFill>
                  <a:srgbClr val="000000"/>
                </a:solidFill>
                <a:latin typeface="Arial Italics"/>
              </a:rPr>
              <a:t>bagging </a:t>
            </a:r>
            <a:r>
              <a:rPr lang="en-US" sz="3000">
                <a:solidFill>
                  <a:srgbClr val="000000"/>
                </a:solidFill>
                <a:latin typeface="Arial"/>
              </a:rPr>
              <a:t>merupakan suatu teknik </a:t>
            </a:r>
            <a:r>
              <a:rPr lang="en-US" sz="3000">
                <a:solidFill>
                  <a:srgbClr val="000000"/>
                </a:solidFill>
                <a:latin typeface="Arial Italics"/>
              </a:rPr>
              <a:t>ensemble learning</a:t>
            </a:r>
            <a:r>
              <a:rPr lang="en-US" sz="3000">
                <a:solidFill>
                  <a:srgbClr val="000000"/>
                </a:solidFill>
                <a:latin typeface="Arial"/>
              </a:rPr>
              <a:t>, dengan beberapa model pembelajaran mesin dilatih secara independen pada subset acak dari data pelatihan, dengan penggabungan hasil prediksi dari model-model untuk menghasilkan prediksi akhir (Breiman </a:t>
            </a:r>
            <a:r>
              <a:rPr lang="en-US" sz="3000">
                <a:solidFill>
                  <a:srgbClr val="000000"/>
                </a:solidFill>
                <a:latin typeface="Arial Italics"/>
              </a:rPr>
              <a:t>et al.</a:t>
            </a:r>
            <a:r>
              <a:rPr lang="en-US" sz="3000">
                <a:solidFill>
                  <a:srgbClr val="000000"/>
                </a:solidFill>
                <a:latin typeface="Arial"/>
              </a:rPr>
              <a:t> 1994).</a:t>
            </a:r>
          </a:p>
        </p:txBody>
      </p:sp>
      <p:sp>
        <p:nvSpPr>
          <p:cNvPr name="TextBox 31" id="31"/>
          <p:cNvSpPr txBox="true"/>
          <p:nvPr/>
        </p:nvSpPr>
        <p:spPr>
          <a:xfrm rot="0">
            <a:off x="2006455" y="9435894"/>
            <a:ext cx="14920932" cy="463253"/>
          </a:xfrm>
          <a:prstGeom prst="rect">
            <a:avLst/>
          </a:prstGeom>
        </p:spPr>
        <p:txBody>
          <a:bodyPr anchor="t" rtlCol="false" tIns="0" lIns="0" bIns="0" rIns="0">
            <a:spAutoFit/>
          </a:bodyPr>
          <a:lstStyle/>
          <a:p>
            <a:pPr algn="just">
              <a:lnSpc>
                <a:spcPts val="3132"/>
              </a:lnSpc>
            </a:pPr>
            <a:r>
              <a:rPr lang="en-US" sz="2900">
                <a:solidFill>
                  <a:srgbClr val="000000"/>
                </a:solidFill>
                <a:latin typeface="Arial Italics"/>
              </a:rPr>
              <a:t>Bagging ensemble</a:t>
            </a:r>
            <a:r>
              <a:rPr lang="en-US" sz="2900">
                <a:solidFill>
                  <a:srgbClr val="000000"/>
                </a:solidFill>
                <a:latin typeface="Arial"/>
              </a:rPr>
              <a:t> dapat mengurangi </a:t>
            </a:r>
            <a:r>
              <a:rPr lang="en-US" sz="2900">
                <a:solidFill>
                  <a:srgbClr val="000000"/>
                </a:solidFill>
                <a:latin typeface="Arial Italics"/>
              </a:rPr>
              <a:t>overfitting</a:t>
            </a:r>
            <a:r>
              <a:rPr lang="en-US" sz="2900">
                <a:solidFill>
                  <a:srgbClr val="000000"/>
                </a:solidFill>
                <a:latin typeface="Arial"/>
              </a:rPr>
              <a:t> dan meningkatkan kestabilan model.</a:t>
            </a:r>
          </a:p>
        </p:txBody>
      </p:sp>
      <p:sp>
        <p:nvSpPr>
          <p:cNvPr name="TextBox 32" id="32"/>
          <p:cNvSpPr txBox="true"/>
          <p:nvPr/>
        </p:nvSpPr>
        <p:spPr>
          <a:xfrm rot="0">
            <a:off x="2204051" y="8710638"/>
            <a:ext cx="2226542" cy="463297"/>
          </a:xfrm>
          <a:prstGeom prst="rect">
            <a:avLst/>
          </a:prstGeom>
        </p:spPr>
        <p:txBody>
          <a:bodyPr anchor="t" rtlCol="false" tIns="0" lIns="0" bIns="0" rIns="0">
            <a:spAutoFit/>
          </a:bodyPr>
          <a:lstStyle/>
          <a:p>
            <a:pPr algn="just">
              <a:lnSpc>
                <a:spcPts val="3132"/>
              </a:lnSpc>
            </a:pPr>
            <a:r>
              <a:rPr lang="en-US" sz="2900">
                <a:solidFill>
                  <a:srgbClr val="000000"/>
                </a:solidFill>
                <a:latin typeface="Arial Bold"/>
              </a:rPr>
              <a:t>Keunggulan</a:t>
            </a:r>
          </a:p>
        </p:txBody>
      </p:sp>
      <p:sp>
        <p:nvSpPr>
          <p:cNvPr name="Freeform 33" id="33"/>
          <p:cNvSpPr/>
          <p:nvPr/>
        </p:nvSpPr>
        <p:spPr>
          <a:xfrm flipH="false" flipV="false" rot="0">
            <a:off x="14617213" y="478770"/>
            <a:ext cx="3119674" cy="816630"/>
          </a:xfrm>
          <a:custGeom>
            <a:avLst/>
            <a:gdLst/>
            <a:ahLst/>
            <a:cxnLst/>
            <a:rect r="r" b="b" t="t" l="l"/>
            <a:pathLst>
              <a:path h="816630" w="3119674">
                <a:moveTo>
                  <a:pt x="0" y="0"/>
                </a:moveTo>
                <a:lnTo>
                  <a:pt x="3119674" y="0"/>
                </a:lnTo>
                <a:lnTo>
                  <a:pt x="3119674" y="816630"/>
                </a:lnTo>
                <a:lnTo>
                  <a:pt x="0" y="816630"/>
                </a:lnTo>
                <a:lnTo>
                  <a:pt x="0" y="0"/>
                </a:lnTo>
                <a:close/>
              </a:path>
            </a:pathLst>
          </a:custGeom>
          <a:blipFill>
            <a:blip r:embed="rId8"/>
            <a:stretch>
              <a:fillRect l="0" t="0" r="0" b="0"/>
            </a:stretch>
          </a:blipFill>
        </p:spPr>
      </p:sp>
      <p:sp>
        <p:nvSpPr>
          <p:cNvPr name="Freeform 34" id="34"/>
          <p:cNvSpPr/>
          <p:nvPr/>
        </p:nvSpPr>
        <p:spPr>
          <a:xfrm flipH="false" flipV="false" rot="0">
            <a:off x="-34290" y="3160644"/>
            <a:ext cx="638463" cy="7141879"/>
          </a:xfrm>
          <a:custGeom>
            <a:avLst/>
            <a:gdLst/>
            <a:ahLst/>
            <a:cxnLst/>
            <a:rect r="r" b="b" t="t" l="l"/>
            <a:pathLst>
              <a:path h="7141879" w="638463">
                <a:moveTo>
                  <a:pt x="0" y="0"/>
                </a:moveTo>
                <a:lnTo>
                  <a:pt x="638463" y="0"/>
                </a:lnTo>
                <a:lnTo>
                  <a:pt x="638463" y="7141879"/>
                </a:lnTo>
                <a:lnTo>
                  <a:pt x="0" y="7141879"/>
                </a:lnTo>
                <a:lnTo>
                  <a:pt x="0" y="0"/>
                </a:lnTo>
                <a:close/>
              </a:path>
            </a:pathLst>
          </a:custGeom>
          <a:blipFill>
            <a:blip r:embed="rId9"/>
            <a:stretch>
              <a:fillRect l="0" t="0" r="0" b="0"/>
            </a:stretch>
          </a:blipFill>
        </p:spPr>
      </p:sp>
      <p:sp>
        <p:nvSpPr>
          <p:cNvPr name="TextBox 35" id="35"/>
          <p:cNvSpPr txBox="true"/>
          <p:nvPr/>
        </p:nvSpPr>
        <p:spPr>
          <a:xfrm rot="0">
            <a:off x="2162943" y="5851409"/>
            <a:ext cx="1795123" cy="463253"/>
          </a:xfrm>
          <a:prstGeom prst="rect">
            <a:avLst/>
          </a:prstGeom>
        </p:spPr>
        <p:txBody>
          <a:bodyPr anchor="t" rtlCol="false" tIns="0" lIns="0" bIns="0" rIns="0">
            <a:spAutoFit/>
          </a:bodyPr>
          <a:lstStyle/>
          <a:p>
            <a:pPr algn="just">
              <a:lnSpc>
                <a:spcPts val="3132"/>
              </a:lnSpc>
            </a:pPr>
            <a:r>
              <a:rPr lang="en-US" sz="2900">
                <a:solidFill>
                  <a:srgbClr val="000000"/>
                </a:solidFill>
                <a:latin typeface="Arial Bold Italics"/>
              </a:rPr>
              <a:t>Bootstrap </a:t>
            </a:r>
          </a:p>
        </p:txBody>
      </p:sp>
      <p:sp>
        <p:nvSpPr>
          <p:cNvPr name="AutoShape 36" id="36"/>
          <p:cNvSpPr/>
          <p:nvPr/>
        </p:nvSpPr>
        <p:spPr>
          <a:xfrm>
            <a:off x="4186666" y="6059866"/>
            <a:ext cx="697402" cy="0"/>
          </a:xfrm>
          <a:prstGeom prst="line">
            <a:avLst/>
          </a:prstGeom>
          <a:ln cap="flat" w="38100">
            <a:solidFill>
              <a:srgbClr val="4472C4"/>
            </a:solidFill>
            <a:prstDash val="solid"/>
            <a:headEnd type="none" len="sm" w="sm"/>
            <a:tailEnd type="arrow" len="sm" w="med"/>
          </a:ln>
        </p:spPr>
      </p:sp>
      <p:sp>
        <p:nvSpPr>
          <p:cNvPr name="TextBox 37" id="37"/>
          <p:cNvSpPr txBox="true"/>
          <p:nvPr/>
        </p:nvSpPr>
        <p:spPr>
          <a:xfrm rot="0">
            <a:off x="5130252" y="5680602"/>
            <a:ext cx="11486973" cy="853734"/>
          </a:xfrm>
          <a:prstGeom prst="rect">
            <a:avLst/>
          </a:prstGeom>
        </p:spPr>
        <p:txBody>
          <a:bodyPr anchor="t" rtlCol="false" tIns="0" lIns="0" bIns="0" rIns="0">
            <a:spAutoFit/>
          </a:bodyPr>
          <a:lstStyle/>
          <a:p>
            <a:pPr algn="just">
              <a:lnSpc>
                <a:spcPts val="3132"/>
              </a:lnSpc>
            </a:pPr>
            <a:r>
              <a:rPr lang="en-US" sz="2900">
                <a:solidFill>
                  <a:srgbClr val="000000"/>
                </a:solidFill>
                <a:latin typeface="Arial"/>
              </a:rPr>
              <a:t>beberapa model dasar dipelajari secara terpisah menggunakan data atau metode yang berbeda untuk setiap modelnya.</a:t>
            </a:r>
          </a:p>
        </p:txBody>
      </p:sp>
      <p:sp>
        <p:nvSpPr>
          <p:cNvPr name="TextBox 38" id="38"/>
          <p:cNvSpPr txBox="true"/>
          <p:nvPr/>
        </p:nvSpPr>
        <p:spPr>
          <a:xfrm rot="0">
            <a:off x="1958830" y="7547109"/>
            <a:ext cx="2392109" cy="463253"/>
          </a:xfrm>
          <a:prstGeom prst="rect">
            <a:avLst/>
          </a:prstGeom>
        </p:spPr>
        <p:txBody>
          <a:bodyPr anchor="t" rtlCol="false" tIns="0" lIns="0" bIns="0" rIns="0">
            <a:spAutoFit/>
          </a:bodyPr>
          <a:lstStyle/>
          <a:p>
            <a:pPr algn="just">
              <a:lnSpc>
                <a:spcPts val="3132"/>
              </a:lnSpc>
            </a:pPr>
            <a:r>
              <a:rPr lang="en-US" sz="2900">
                <a:solidFill>
                  <a:srgbClr val="000000"/>
                </a:solidFill>
                <a:latin typeface="Arial Bold Italics"/>
              </a:rPr>
              <a:t>Aggregating</a:t>
            </a:r>
          </a:p>
        </p:txBody>
      </p:sp>
      <p:sp>
        <p:nvSpPr>
          <p:cNvPr name="AutoShape 39" id="39"/>
          <p:cNvSpPr/>
          <p:nvPr/>
        </p:nvSpPr>
        <p:spPr>
          <a:xfrm>
            <a:off x="4279738" y="7773973"/>
            <a:ext cx="697402" cy="0"/>
          </a:xfrm>
          <a:prstGeom prst="line">
            <a:avLst/>
          </a:prstGeom>
          <a:ln cap="flat" w="38100">
            <a:solidFill>
              <a:srgbClr val="4472C4"/>
            </a:solidFill>
            <a:prstDash val="solid"/>
            <a:headEnd type="none" len="sm" w="sm"/>
            <a:tailEnd type="arrow" len="sm" w="med"/>
          </a:ln>
        </p:spPr>
      </p:sp>
      <p:sp>
        <p:nvSpPr>
          <p:cNvPr name="TextBox 40" id="40"/>
          <p:cNvSpPr txBox="true"/>
          <p:nvPr/>
        </p:nvSpPr>
        <p:spPr>
          <a:xfrm rot="0">
            <a:off x="5130252" y="7351869"/>
            <a:ext cx="11486973" cy="853734"/>
          </a:xfrm>
          <a:prstGeom prst="rect">
            <a:avLst/>
          </a:prstGeom>
        </p:spPr>
        <p:txBody>
          <a:bodyPr anchor="t" rtlCol="false" tIns="0" lIns="0" bIns="0" rIns="0">
            <a:spAutoFit/>
          </a:bodyPr>
          <a:lstStyle/>
          <a:p>
            <a:pPr algn="just">
              <a:lnSpc>
                <a:spcPts val="3132"/>
              </a:lnSpc>
            </a:pPr>
            <a:r>
              <a:rPr lang="en-US" sz="2900">
                <a:solidFill>
                  <a:srgbClr val="000000"/>
                </a:solidFill>
                <a:latin typeface="Arial"/>
              </a:rPr>
              <a:t>model finisher mempelajari hasil keluaran dari setiap model dasar terhadap satu set data latih yang sama.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21573" y="1457325"/>
            <a:ext cx="13407390" cy="57150"/>
          </a:xfrm>
          <a:prstGeom prst="line">
            <a:avLst/>
          </a:prstGeom>
          <a:ln cap="rnd" w="95250">
            <a:solidFill>
              <a:srgbClr val="4472C4"/>
            </a:solidFill>
            <a:prstDash val="sysDot"/>
            <a:headEnd type="none" len="sm" w="sm"/>
            <a:tailEnd type="none" len="sm" w="sm"/>
          </a:ln>
        </p:spPr>
      </p:sp>
      <p:grpSp>
        <p:nvGrpSpPr>
          <p:cNvPr name="Group 3" id="3"/>
          <p:cNvGrpSpPr/>
          <p:nvPr/>
        </p:nvGrpSpPr>
        <p:grpSpPr>
          <a:xfrm rot="0">
            <a:off x="1591052" y="1819694"/>
            <a:ext cx="3802298" cy="684098"/>
            <a:chOff x="0" y="0"/>
            <a:chExt cx="1001428" cy="180174"/>
          </a:xfrm>
        </p:grpSpPr>
        <p:sp>
          <p:nvSpPr>
            <p:cNvPr name="Freeform 4" id="4"/>
            <p:cNvSpPr/>
            <p:nvPr/>
          </p:nvSpPr>
          <p:spPr>
            <a:xfrm flipH="false" flipV="false" rot="0">
              <a:off x="0" y="0"/>
              <a:ext cx="1001428" cy="180174"/>
            </a:xfrm>
            <a:custGeom>
              <a:avLst/>
              <a:gdLst/>
              <a:ahLst/>
              <a:cxnLst/>
              <a:rect r="r" b="b" t="t" l="l"/>
              <a:pathLst>
                <a:path h="180174" w="1001428">
                  <a:moveTo>
                    <a:pt x="90087" y="0"/>
                  </a:moveTo>
                  <a:lnTo>
                    <a:pt x="911341" y="0"/>
                  </a:lnTo>
                  <a:cubicBezTo>
                    <a:pt x="935234" y="0"/>
                    <a:pt x="958148" y="9491"/>
                    <a:pt x="975042" y="26386"/>
                  </a:cubicBezTo>
                  <a:cubicBezTo>
                    <a:pt x="991937" y="43280"/>
                    <a:pt x="1001428" y="66194"/>
                    <a:pt x="1001428" y="90087"/>
                  </a:cubicBezTo>
                  <a:lnTo>
                    <a:pt x="1001428" y="90087"/>
                  </a:lnTo>
                  <a:cubicBezTo>
                    <a:pt x="1001428" y="139841"/>
                    <a:pt x="961095" y="180174"/>
                    <a:pt x="911341" y="180174"/>
                  </a:cubicBezTo>
                  <a:lnTo>
                    <a:pt x="90087" y="180174"/>
                  </a:lnTo>
                  <a:cubicBezTo>
                    <a:pt x="40333" y="180174"/>
                    <a:pt x="0" y="139841"/>
                    <a:pt x="0" y="90087"/>
                  </a:cubicBezTo>
                  <a:lnTo>
                    <a:pt x="0" y="90087"/>
                  </a:lnTo>
                  <a:cubicBezTo>
                    <a:pt x="0" y="40333"/>
                    <a:pt x="40333" y="0"/>
                    <a:pt x="90087" y="0"/>
                  </a:cubicBezTo>
                  <a:close/>
                </a:path>
              </a:pathLst>
            </a:custGeom>
            <a:gradFill rotWithShape="true">
              <a:gsLst>
                <a:gs pos="0">
                  <a:srgbClr val="85BCE8">
                    <a:alpha val="100000"/>
                  </a:srgbClr>
                </a:gs>
                <a:gs pos="100000">
                  <a:srgbClr val="EBEBEB">
                    <a:alpha val="100000"/>
                  </a:srgbClr>
                </a:gs>
              </a:gsLst>
              <a:path path="circle">
                <a:fillToRect l="50000" r="50000" t="50000" b="50000"/>
              </a:path>
            </a:gradFill>
            <a:ln w="9525" cap="rnd">
              <a:gradFill>
                <a:gsLst>
                  <a:gs pos="0">
                    <a:srgbClr val="FFFFFF">
                      <a:alpha val="100000"/>
                    </a:srgbClr>
                  </a:gs>
                  <a:gs pos="100000">
                    <a:srgbClr val="84C7FC">
                      <a:alpha val="100000"/>
                    </a:srgbClr>
                  </a:gs>
                </a:gsLst>
                <a:path path="circle">
                  <a:fillToRect l="50000" r="50000" t="50000" b="50000"/>
                </a:path>
              </a:gradFill>
              <a:prstDash val="solid"/>
              <a:round/>
            </a:ln>
          </p:spPr>
        </p:sp>
        <p:sp>
          <p:nvSpPr>
            <p:cNvPr name="TextBox 5" id="5"/>
            <p:cNvSpPr txBox="true"/>
            <p:nvPr/>
          </p:nvSpPr>
          <p:spPr>
            <a:xfrm>
              <a:off x="0" y="0"/>
              <a:ext cx="1001428" cy="180174"/>
            </a:xfrm>
            <a:prstGeom prst="rect">
              <a:avLst/>
            </a:prstGeom>
          </p:spPr>
          <p:txBody>
            <a:bodyPr anchor="ctr" rtlCol="false" tIns="50800" lIns="50800" bIns="50800" rIns="50800"/>
            <a:lstStyle/>
            <a:p>
              <a:pPr algn="ctr">
                <a:lnSpc>
                  <a:spcPts val="3110"/>
                </a:lnSpc>
              </a:pPr>
              <a:r>
                <a:rPr lang="en-US" sz="3200">
                  <a:solidFill>
                    <a:srgbClr val="000000"/>
                  </a:solidFill>
                  <a:latin typeface="Arial Bold Italics"/>
                </a:rPr>
                <a:t>Random Forest</a:t>
              </a:r>
            </a:p>
          </p:txBody>
        </p:sp>
      </p:grpSp>
      <p:grpSp>
        <p:nvGrpSpPr>
          <p:cNvPr name="Group 6" id="6"/>
          <p:cNvGrpSpPr/>
          <p:nvPr/>
        </p:nvGrpSpPr>
        <p:grpSpPr>
          <a:xfrm rot="0">
            <a:off x="754577" y="1781175"/>
            <a:ext cx="693599" cy="69359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E6E6"/>
            </a:solidFill>
          </p:spPr>
        </p:sp>
        <p:sp>
          <p:nvSpPr>
            <p:cNvPr name="TextBox 8" id="8"/>
            <p:cNvSpPr txBox="true"/>
            <p:nvPr/>
          </p:nvSpPr>
          <p:spPr>
            <a:xfrm>
              <a:off x="76200" y="-66675"/>
              <a:ext cx="660400" cy="803275"/>
            </a:xfrm>
            <a:prstGeom prst="rect">
              <a:avLst/>
            </a:prstGeom>
          </p:spPr>
          <p:txBody>
            <a:bodyPr anchor="ctr" rtlCol="false" tIns="50800" lIns="50800" bIns="50800" rIns="50800"/>
            <a:lstStyle/>
            <a:p>
              <a:pPr algn="ctr">
                <a:lnSpc>
                  <a:spcPts val="5039"/>
                </a:lnSpc>
              </a:pPr>
            </a:p>
          </p:txBody>
        </p:sp>
      </p:grpSp>
      <p:sp>
        <p:nvSpPr>
          <p:cNvPr name="Freeform 9" id="9"/>
          <p:cNvSpPr/>
          <p:nvPr/>
        </p:nvSpPr>
        <p:spPr>
          <a:xfrm flipH="false" flipV="false" rot="0">
            <a:off x="14617213" y="478770"/>
            <a:ext cx="3119674" cy="816630"/>
          </a:xfrm>
          <a:custGeom>
            <a:avLst/>
            <a:gdLst/>
            <a:ahLst/>
            <a:cxnLst/>
            <a:rect r="r" b="b" t="t" l="l"/>
            <a:pathLst>
              <a:path h="816630" w="3119674">
                <a:moveTo>
                  <a:pt x="0" y="0"/>
                </a:moveTo>
                <a:lnTo>
                  <a:pt x="3119674" y="0"/>
                </a:lnTo>
                <a:lnTo>
                  <a:pt x="3119674" y="816630"/>
                </a:lnTo>
                <a:lnTo>
                  <a:pt x="0" y="816630"/>
                </a:lnTo>
                <a:lnTo>
                  <a:pt x="0" y="0"/>
                </a:lnTo>
                <a:close/>
              </a:path>
            </a:pathLst>
          </a:custGeom>
          <a:blipFill>
            <a:blip r:embed="rId2"/>
            <a:stretch>
              <a:fillRect l="0" t="0" r="0" b="0"/>
            </a:stretch>
          </a:blipFill>
        </p:spPr>
      </p:sp>
      <p:sp>
        <p:nvSpPr>
          <p:cNvPr name="Freeform 10" id="10"/>
          <p:cNvSpPr/>
          <p:nvPr/>
        </p:nvSpPr>
        <p:spPr>
          <a:xfrm flipH="false" flipV="false" rot="0">
            <a:off x="-34290" y="3160644"/>
            <a:ext cx="638463" cy="7141879"/>
          </a:xfrm>
          <a:custGeom>
            <a:avLst/>
            <a:gdLst/>
            <a:ahLst/>
            <a:cxnLst/>
            <a:rect r="r" b="b" t="t" l="l"/>
            <a:pathLst>
              <a:path h="7141879" w="638463">
                <a:moveTo>
                  <a:pt x="0" y="0"/>
                </a:moveTo>
                <a:lnTo>
                  <a:pt x="638463" y="0"/>
                </a:lnTo>
                <a:lnTo>
                  <a:pt x="638463" y="7141879"/>
                </a:lnTo>
                <a:lnTo>
                  <a:pt x="0" y="7141879"/>
                </a:lnTo>
                <a:lnTo>
                  <a:pt x="0" y="0"/>
                </a:lnTo>
                <a:close/>
              </a:path>
            </a:pathLst>
          </a:custGeom>
          <a:blipFill>
            <a:blip r:embed="rId3"/>
            <a:stretch>
              <a:fillRect l="0" t="0" r="0" b="0"/>
            </a:stretch>
          </a:blipFill>
        </p:spPr>
      </p:sp>
      <p:grpSp>
        <p:nvGrpSpPr>
          <p:cNvPr name="Group 11" id="11"/>
          <p:cNvGrpSpPr/>
          <p:nvPr/>
        </p:nvGrpSpPr>
        <p:grpSpPr>
          <a:xfrm rot="0">
            <a:off x="10560305" y="2503793"/>
            <a:ext cx="6698995" cy="2949049"/>
            <a:chOff x="0" y="0"/>
            <a:chExt cx="1764344" cy="776704"/>
          </a:xfrm>
        </p:grpSpPr>
        <p:sp>
          <p:nvSpPr>
            <p:cNvPr name="Freeform 12" id="12"/>
            <p:cNvSpPr/>
            <p:nvPr/>
          </p:nvSpPr>
          <p:spPr>
            <a:xfrm flipH="false" flipV="false" rot="0">
              <a:off x="0" y="0"/>
              <a:ext cx="1764344" cy="776704"/>
            </a:xfrm>
            <a:custGeom>
              <a:avLst/>
              <a:gdLst/>
              <a:ahLst/>
              <a:cxnLst/>
              <a:rect r="r" b="b" t="t" l="l"/>
              <a:pathLst>
                <a:path h="776704" w="1764344">
                  <a:moveTo>
                    <a:pt x="58940" y="0"/>
                  </a:moveTo>
                  <a:lnTo>
                    <a:pt x="1705405" y="0"/>
                  </a:lnTo>
                  <a:cubicBezTo>
                    <a:pt x="1721036" y="0"/>
                    <a:pt x="1736028" y="6210"/>
                    <a:pt x="1747081" y="17263"/>
                  </a:cubicBezTo>
                  <a:cubicBezTo>
                    <a:pt x="1758135" y="28316"/>
                    <a:pt x="1764344" y="43308"/>
                    <a:pt x="1764344" y="58940"/>
                  </a:cubicBezTo>
                  <a:lnTo>
                    <a:pt x="1764344" y="717764"/>
                  </a:lnTo>
                  <a:cubicBezTo>
                    <a:pt x="1764344" y="733396"/>
                    <a:pt x="1758135" y="748388"/>
                    <a:pt x="1747081" y="759441"/>
                  </a:cubicBezTo>
                  <a:cubicBezTo>
                    <a:pt x="1736028" y="770495"/>
                    <a:pt x="1721036" y="776704"/>
                    <a:pt x="1705405" y="776704"/>
                  </a:cubicBezTo>
                  <a:lnTo>
                    <a:pt x="58940" y="776704"/>
                  </a:lnTo>
                  <a:cubicBezTo>
                    <a:pt x="43308" y="776704"/>
                    <a:pt x="28316" y="770495"/>
                    <a:pt x="17263" y="759441"/>
                  </a:cubicBezTo>
                  <a:cubicBezTo>
                    <a:pt x="6210" y="748388"/>
                    <a:pt x="0" y="733396"/>
                    <a:pt x="0" y="717764"/>
                  </a:cubicBezTo>
                  <a:lnTo>
                    <a:pt x="0" y="58940"/>
                  </a:lnTo>
                  <a:cubicBezTo>
                    <a:pt x="0" y="43308"/>
                    <a:pt x="6210" y="28316"/>
                    <a:pt x="17263" y="17263"/>
                  </a:cubicBezTo>
                  <a:cubicBezTo>
                    <a:pt x="28316" y="6210"/>
                    <a:pt x="43308" y="0"/>
                    <a:pt x="58940" y="0"/>
                  </a:cubicBezTo>
                  <a:close/>
                </a:path>
              </a:pathLst>
            </a:custGeom>
            <a:solidFill>
              <a:srgbClr val="000000">
                <a:alpha val="0"/>
              </a:srgbClr>
            </a:solidFill>
            <a:ln w="47625" cap="rnd">
              <a:solidFill>
                <a:srgbClr val="243B90"/>
              </a:solidFill>
              <a:prstDash val="solid"/>
              <a:round/>
            </a:ln>
          </p:spPr>
        </p:sp>
        <p:sp>
          <p:nvSpPr>
            <p:cNvPr name="TextBox 13" id="13"/>
            <p:cNvSpPr txBox="true"/>
            <p:nvPr/>
          </p:nvSpPr>
          <p:spPr>
            <a:xfrm>
              <a:off x="0" y="-47625"/>
              <a:ext cx="1764344" cy="824329"/>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301575" y="3160644"/>
            <a:ext cx="8800237" cy="5847991"/>
          </a:xfrm>
          <a:custGeom>
            <a:avLst/>
            <a:gdLst/>
            <a:ahLst/>
            <a:cxnLst/>
            <a:rect r="r" b="b" t="t" l="l"/>
            <a:pathLst>
              <a:path h="5847991" w="8800237">
                <a:moveTo>
                  <a:pt x="0" y="0"/>
                </a:moveTo>
                <a:lnTo>
                  <a:pt x="8800237" y="0"/>
                </a:lnTo>
                <a:lnTo>
                  <a:pt x="8800237" y="5847991"/>
                </a:lnTo>
                <a:lnTo>
                  <a:pt x="0" y="5847991"/>
                </a:lnTo>
                <a:lnTo>
                  <a:pt x="0" y="0"/>
                </a:lnTo>
                <a:close/>
              </a:path>
            </a:pathLst>
          </a:custGeom>
          <a:blipFill>
            <a:blip r:embed="rId4"/>
            <a:stretch>
              <a:fillRect l="0" t="0" r="0" b="0"/>
            </a:stretch>
          </a:blipFill>
        </p:spPr>
      </p:sp>
      <p:sp>
        <p:nvSpPr>
          <p:cNvPr name="TextBox 15" id="15"/>
          <p:cNvSpPr txBox="true"/>
          <p:nvPr/>
        </p:nvSpPr>
        <p:spPr>
          <a:xfrm rot="0">
            <a:off x="754577" y="579120"/>
            <a:ext cx="11795760" cy="716280"/>
          </a:xfrm>
          <a:prstGeom prst="rect">
            <a:avLst/>
          </a:prstGeom>
        </p:spPr>
        <p:txBody>
          <a:bodyPr anchor="t" rtlCol="false" tIns="0" lIns="0" bIns="0" rIns="0">
            <a:spAutoFit/>
          </a:bodyPr>
          <a:lstStyle/>
          <a:p>
            <a:pPr algn="l">
              <a:lnSpc>
                <a:spcPts val="4860"/>
              </a:lnSpc>
            </a:pPr>
            <a:r>
              <a:rPr lang="en-US" sz="4500">
                <a:solidFill>
                  <a:srgbClr val="404040"/>
                </a:solidFill>
                <a:latin typeface="Arial Bold"/>
              </a:rPr>
              <a:t>METODOLOGI</a:t>
            </a:r>
          </a:p>
        </p:txBody>
      </p:sp>
      <p:sp>
        <p:nvSpPr>
          <p:cNvPr name="TextBox 16" id="16"/>
          <p:cNvSpPr txBox="true"/>
          <p:nvPr/>
        </p:nvSpPr>
        <p:spPr>
          <a:xfrm rot="0">
            <a:off x="916502" y="1828439"/>
            <a:ext cx="385073" cy="705096"/>
          </a:xfrm>
          <a:prstGeom prst="rect">
            <a:avLst/>
          </a:prstGeom>
        </p:spPr>
        <p:txBody>
          <a:bodyPr anchor="t" rtlCol="false" tIns="0" lIns="0" bIns="0" rIns="0">
            <a:spAutoFit/>
          </a:bodyPr>
          <a:lstStyle/>
          <a:p>
            <a:pPr algn="l">
              <a:lnSpc>
                <a:spcPts val="4743"/>
              </a:lnSpc>
            </a:pPr>
            <a:r>
              <a:rPr lang="en-US" sz="4392">
                <a:solidFill>
                  <a:srgbClr val="000000"/>
                </a:solidFill>
                <a:latin typeface="Arial Bold"/>
              </a:rPr>
              <a:t>3</a:t>
            </a:r>
          </a:p>
        </p:txBody>
      </p:sp>
      <p:sp>
        <p:nvSpPr>
          <p:cNvPr name="TextBox 17" id="17"/>
          <p:cNvSpPr txBox="true"/>
          <p:nvPr/>
        </p:nvSpPr>
        <p:spPr>
          <a:xfrm rot="0">
            <a:off x="10873337" y="2725394"/>
            <a:ext cx="6212031" cy="2531613"/>
          </a:xfrm>
          <a:prstGeom prst="rect">
            <a:avLst/>
          </a:prstGeom>
        </p:spPr>
        <p:txBody>
          <a:bodyPr anchor="t" rtlCol="false" tIns="0" lIns="0" bIns="0" rIns="0">
            <a:spAutoFit/>
          </a:bodyPr>
          <a:lstStyle/>
          <a:p>
            <a:pPr algn="just">
              <a:lnSpc>
                <a:spcPts val="3240"/>
              </a:lnSpc>
            </a:pPr>
            <a:r>
              <a:rPr lang="en-US" sz="3000">
                <a:solidFill>
                  <a:srgbClr val="000000"/>
                </a:solidFill>
                <a:latin typeface="Arial"/>
              </a:rPr>
              <a:t>Metode ini membuat beberapa klasifikasi dasar dari data pelatihan dan mengumpulkan hasilnya dengan memilih mayoritas suara untuk menetapkan prediksi akhir (Tan </a:t>
            </a:r>
            <a:r>
              <a:rPr lang="en-US" sz="3000">
                <a:solidFill>
                  <a:srgbClr val="000000"/>
                </a:solidFill>
                <a:latin typeface="Arial Italics"/>
              </a:rPr>
              <a:t>et al.</a:t>
            </a:r>
            <a:r>
              <a:rPr lang="en-US" sz="3000">
                <a:solidFill>
                  <a:srgbClr val="000000"/>
                </a:solidFill>
                <a:latin typeface="Arial"/>
              </a:rPr>
              <a:t> 2006).</a:t>
            </a:r>
          </a:p>
        </p:txBody>
      </p:sp>
      <p:sp>
        <p:nvSpPr>
          <p:cNvPr name="TextBox 18" id="18"/>
          <p:cNvSpPr txBox="true"/>
          <p:nvPr/>
        </p:nvSpPr>
        <p:spPr>
          <a:xfrm rot="0">
            <a:off x="2854524" y="9028187"/>
            <a:ext cx="6687976" cy="431651"/>
          </a:xfrm>
          <a:prstGeom prst="rect">
            <a:avLst/>
          </a:prstGeom>
        </p:spPr>
        <p:txBody>
          <a:bodyPr anchor="t" rtlCol="false" tIns="0" lIns="0" bIns="0" rIns="0">
            <a:spAutoFit/>
          </a:bodyPr>
          <a:lstStyle/>
          <a:p>
            <a:pPr algn="just">
              <a:lnSpc>
                <a:spcPts val="2916"/>
              </a:lnSpc>
            </a:pPr>
            <a:r>
              <a:rPr lang="en-US" sz="2700">
                <a:solidFill>
                  <a:srgbClr val="000000"/>
                </a:solidFill>
                <a:latin typeface="Arial"/>
              </a:rPr>
              <a:t>Gambar 1 Ilustrasi algoritma </a:t>
            </a:r>
            <a:r>
              <a:rPr lang="en-US" sz="2700">
                <a:solidFill>
                  <a:srgbClr val="000000"/>
                </a:solidFill>
                <a:latin typeface="Arial Italics"/>
              </a:rPr>
              <a:t>random forest</a:t>
            </a:r>
          </a:p>
        </p:txBody>
      </p:sp>
      <p:sp>
        <p:nvSpPr>
          <p:cNvPr name="Freeform 19" id="19"/>
          <p:cNvSpPr/>
          <p:nvPr/>
        </p:nvSpPr>
        <p:spPr>
          <a:xfrm flipH="false" flipV="false" rot="0">
            <a:off x="10101812" y="5510518"/>
            <a:ext cx="742651" cy="835293"/>
          </a:xfrm>
          <a:custGeom>
            <a:avLst/>
            <a:gdLst/>
            <a:ahLst/>
            <a:cxnLst/>
            <a:rect r="r" b="b" t="t" l="l"/>
            <a:pathLst>
              <a:path h="835293" w="742651">
                <a:moveTo>
                  <a:pt x="0" y="0"/>
                </a:moveTo>
                <a:lnTo>
                  <a:pt x="742652" y="0"/>
                </a:lnTo>
                <a:lnTo>
                  <a:pt x="742652" y="835293"/>
                </a:lnTo>
                <a:lnTo>
                  <a:pt x="0" y="8352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0" id="20"/>
          <p:cNvGrpSpPr/>
          <p:nvPr/>
        </p:nvGrpSpPr>
        <p:grpSpPr>
          <a:xfrm rot="0">
            <a:off x="10723997" y="6663944"/>
            <a:ext cx="6648427" cy="2029700"/>
            <a:chOff x="0" y="0"/>
            <a:chExt cx="819305" cy="250126"/>
          </a:xfrm>
        </p:grpSpPr>
        <p:sp>
          <p:nvSpPr>
            <p:cNvPr name="Freeform 21" id="21"/>
            <p:cNvSpPr/>
            <p:nvPr/>
          </p:nvSpPr>
          <p:spPr>
            <a:xfrm flipH="false" flipV="false" rot="0">
              <a:off x="0" y="0"/>
              <a:ext cx="819305" cy="250126"/>
            </a:xfrm>
            <a:custGeom>
              <a:avLst/>
              <a:gdLst/>
              <a:ahLst/>
              <a:cxnLst/>
              <a:rect r="r" b="b" t="t" l="l"/>
              <a:pathLst>
                <a:path h="250126" w="819305">
                  <a:moveTo>
                    <a:pt x="15138" y="0"/>
                  </a:moveTo>
                  <a:lnTo>
                    <a:pt x="804167" y="0"/>
                  </a:lnTo>
                  <a:cubicBezTo>
                    <a:pt x="812527" y="0"/>
                    <a:pt x="819305" y="6778"/>
                    <a:pt x="819305" y="15138"/>
                  </a:cubicBezTo>
                  <a:lnTo>
                    <a:pt x="819305" y="234988"/>
                  </a:lnTo>
                  <a:cubicBezTo>
                    <a:pt x="819305" y="239002"/>
                    <a:pt x="817710" y="242853"/>
                    <a:pt x="814871" y="245692"/>
                  </a:cubicBezTo>
                  <a:cubicBezTo>
                    <a:pt x="812032" y="248531"/>
                    <a:pt x="808181" y="250126"/>
                    <a:pt x="804167" y="250126"/>
                  </a:cubicBezTo>
                  <a:lnTo>
                    <a:pt x="15138" y="250126"/>
                  </a:lnTo>
                  <a:cubicBezTo>
                    <a:pt x="11123" y="250126"/>
                    <a:pt x="7273" y="248531"/>
                    <a:pt x="4434" y="245692"/>
                  </a:cubicBezTo>
                  <a:cubicBezTo>
                    <a:pt x="1595" y="242853"/>
                    <a:pt x="0" y="239002"/>
                    <a:pt x="0" y="234988"/>
                  </a:cubicBezTo>
                  <a:lnTo>
                    <a:pt x="0" y="15138"/>
                  </a:lnTo>
                  <a:cubicBezTo>
                    <a:pt x="0" y="11123"/>
                    <a:pt x="1595" y="7273"/>
                    <a:pt x="4434" y="4434"/>
                  </a:cubicBezTo>
                  <a:cubicBezTo>
                    <a:pt x="7273" y="1595"/>
                    <a:pt x="11123" y="0"/>
                    <a:pt x="15138" y="0"/>
                  </a:cubicBezTo>
                  <a:close/>
                </a:path>
              </a:pathLst>
            </a:custGeom>
            <a:solidFill>
              <a:srgbClr val="79A2BB"/>
            </a:solidFill>
          </p:spPr>
        </p:sp>
        <p:sp>
          <p:nvSpPr>
            <p:cNvPr name="TextBox 22" id="22"/>
            <p:cNvSpPr txBox="true"/>
            <p:nvPr/>
          </p:nvSpPr>
          <p:spPr>
            <a:xfrm>
              <a:off x="0" y="-47625"/>
              <a:ext cx="819305" cy="297751"/>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0681532" y="6602986"/>
            <a:ext cx="6595642" cy="1976915"/>
            <a:chOff x="0" y="0"/>
            <a:chExt cx="812800" cy="243621"/>
          </a:xfrm>
        </p:grpSpPr>
        <p:sp>
          <p:nvSpPr>
            <p:cNvPr name="Freeform 24" id="24"/>
            <p:cNvSpPr/>
            <p:nvPr/>
          </p:nvSpPr>
          <p:spPr>
            <a:xfrm flipH="false" flipV="false" rot="0">
              <a:off x="0" y="0"/>
              <a:ext cx="812800" cy="243621"/>
            </a:xfrm>
            <a:custGeom>
              <a:avLst/>
              <a:gdLst/>
              <a:ahLst/>
              <a:cxnLst/>
              <a:rect r="r" b="b" t="t" l="l"/>
              <a:pathLst>
                <a:path h="243621" w="812800">
                  <a:moveTo>
                    <a:pt x="15259" y="0"/>
                  </a:moveTo>
                  <a:lnTo>
                    <a:pt x="797541" y="0"/>
                  </a:lnTo>
                  <a:cubicBezTo>
                    <a:pt x="801588" y="0"/>
                    <a:pt x="805469" y="1608"/>
                    <a:pt x="808331" y="4469"/>
                  </a:cubicBezTo>
                  <a:cubicBezTo>
                    <a:pt x="811192" y="7331"/>
                    <a:pt x="812800" y="11212"/>
                    <a:pt x="812800" y="15259"/>
                  </a:cubicBezTo>
                  <a:lnTo>
                    <a:pt x="812800" y="228362"/>
                  </a:lnTo>
                  <a:cubicBezTo>
                    <a:pt x="812800" y="232409"/>
                    <a:pt x="811192" y="236290"/>
                    <a:pt x="808331" y="239152"/>
                  </a:cubicBezTo>
                  <a:cubicBezTo>
                    <a:pt x="805469" y="242013"/>
                    <a:pt x="801588" y="243621"/>
                    <a:pt x="797541" y="243621"/>
                  </a:cubicBezTo>
                  <a:lnTo>
                    <a:pt x="15259" y="243621"/>
                  </a:lnTo>
                  <a:cubicBezTo>
                    <a:pt x="6832" y="243621"/>
                    <a:pt x="0" y="236789"/>
                    <a:pt x="0" y="228362"/>
                  </a:cubicBezTo>
                  <a:lnTo>
                    <a:pt x="0" y="15259"/>
                  </a:lnTo>
                  <a:cubicBezTo>
                    <a:pt x="0" y="11212"/>
                    <a:pt x="1608" y="7331"/>
                    <a:pt x="4469" y="4469"/>
                  </a:cubicBezTo>
                  <a:cubicBezTo>
                    <a:pt x="7331" y="1608"/>
                    <a:pt x="11212" y="0"/>
                    <a:pt x="15259" y="0"/>
                  </a:cubicBezTo>
                  <a:close/>
                </a:path>
              </a:pathLst>
            </a:custGeom>
            <a:solidFill>
              <a:srgbClr val="EFF9FF"/>
            </a:solidFill>
          </p:spPr>
        </p:sp>
        <p:sp>
          <p:nvSpPr>
            <p:cNvPr name="TextBox 25" id="25"/>
            <p:cNvSpPr txBox="true"/>
            <p:nvPr/>
          </p:nvSpPr>
          <p:spPr>
            <a:xfrm>
              <a:off x="0" y="-47625"/>
              <a:ext cx="812800" cy="291246"/>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12889333" y="6753815"/>
            <a:ext cx="4444991" cy="1125210"/>
          </a:xfrm>
          <a:prstGeom prst="rect">
            <a:avLst/>
          </a:prstGeom>
        </p:spPr>
        <p:txBody>
          <a:bodyPr anchor="t" rtlCol="false" tIns="0" lIns="0" bIns="0" rIns="0">
            <a:spAutoFit/>
          </a:bodyPr>
          <a:lstStyle/>
          <a:p>
            <a:pPr marL="561352" indent="-280676" lvl="1">
              <a:lnSpc>
                <a:spcPts val="2808"/>
              </a:lnSpc>
              <a:buFont typeface="Arial"/>
              <a:buChar char="•"/>
            </a:pPr>
            <a:r>
              <a:rPr lang="en-US" sz="2600">
                <a:solidFill>
                  <a:srgbClr val="000000"/>
                </a:solidFill>
                <a:latin typeface="Arial"/>
              </a:rPr>
              <a:t>Mengurangi </a:t>
            </a:r>
            <a:r>
              <a:rPr lang="en-US" sz="2600">
                <a:solidFill>
                  <a:srgbClr val="000000"/>
                </a:solidFill>
                <a:latin typeface="Arial Italics"/>
              </a:rPr>
              <a:t>overfitting</a:t>
            </a:r>
            <a:r>
              <a:rPr lang="en-US" sz="2600">
                <a:solidFill>
                  <a:srgbClr val="000000"/>
                </a:solidFill>
                <a:latin typeface="Arial"/>
              </a:rPr>
              <a:t> </a:t>
            </a:r>
          </a:p>
          <a:p>
            <a:pPr marL="561352" indent="-280676" lvl="1">
              <a:lnSpc>
                <a:spcPts val="2808"/>
              </a:lnSpc>
              <a:buFont typeface="Arial"/>
              <a:buChar char="•"/>
            </a:pPr>
            <a:r>
              <a:rPr lang="en-US" sz="2600">
                <a:solidFill>
                  <a:srgbClr val="000000"/>
                </a:solidFill>
                <a:latin typeface="Arial"/>
              </a:rPr>
              <a:t>Mengatasi kompleksitas data </a:t>
            </a:r>
          </a:p>
        </p:txBody>
      </p:sp>
      <p:sp>
        <p:nvSpPr>
          <p:cNvPr name="TextBox 27" id="27"/>
          <p:cNvSpPr txBox="true"/>
          <p:nvPr/>
        </p:nvSpPr>
        <p:spPr>
          <a:xfrm rot="0">
            <a:off x="10885571" y="5806315"/>
            <a:ext cx="2226542" cy="463297"/>
          </a:xfrm>
          <a:prstGeom prst="rect">
            <a:avLst/>
          </a:prstGeom>
        </p:spPr>
        <p:txBody>
          <a:bodyPr anchor="t" rtlCol="false" tIns="0" lIns="0" bIns="0" rIns="0">
            <a:spAutoFit/>
          </a:bodyPr>
          <a:lstStyle/>
          <a:p>
            <a:pPr algn="just">
              <a:lnSpc>
                <a:spcPts val="3132"/>
              </a:lnSpc>
            </a:pPr>
            <a:r>
              <a:rPr lang="en-US" sz="2900">
                <a:solidFill>
                  <a:srgbClr val="000000"/>
                </a:solidFill>
                <a:latin typeface="Arial Bold"/>
              </a:rPr>
              <a:t>Keunggulan</a:t>
            </a:r>
          </a:p>
        </p:txBody>
      </p:sp>
      <p:sp>
        <p:nvSpPr>
          <p:cNvPr name="TextBox 28" id="28"/>
          <p:cNvSpPr txBox="true"/>
          <p:nvPr/>
        </p:nvSpPr>
        <p:spPr>
          <a:xfrm rot="0">
            <a:off x="10873337" y="6822061"/>
            <a:ext cx="1403611" cy="853734"/>
          </a:xfrm>
          <a:prstGeom prst="rect">
            <a:avLst/>
          </a:prstGeom>
        </p:spPr>
        <p:txBody>
          <a:bodyPr anchor="t" rtlCol="false" tIns="0" lIns="0" bIns="0" rIns="0">
            <a:spAutoFit/>
          </a:bodyPr>
          <a:lstStyle/>
          <a:p>
            <a:pPr algn="ctr">
              <a:lnSpc>
                <a:spcPts val="3132"/>
              </a:lnSpc>
            </a:pPr>
            <a:r>
              <a:rPr lang="en-US" sz="2900">
                <a:solidFill>
                  <a:srgbClr val="000000"/>
                </a:solidFill>
                <a:latin typeface="Arial Bold Italics"/>
              </a:rPr>
              <a:t>Seleksi Fitur</a:t>
            </a:r>
          </a:p>
        </p:txBody>
      </p:sp>
      <p:sp>
        <p:nvSpPr>
          <p:cNvPr name="AutoShape 29" id="29"/>
          <p:cNvSpPr/>
          <p:nvPr/>
        </p:nvSpPr>
        <p:spPr>
          <a:xfrm>
            <a:off x="12432584" y="7178307"/>
            <a:ext cx="697402" cy="0"/>
          </a:xfrm>
          <a:prstGeom prst="line">
            <a:avLst/>
          </a:prstGeom>
          <a:ln cap="flat" w="38100">
            <a:solidFill>
              <a:srgbClr val="243B90"/>
            </a:solidFill>
            <a:prstDash val="solid"/>
            <a:headEnd type="none" len="sm" w="sm"/>
            <a:tailEnd type="arrow" len="sm" w="med"/>
          </a:ln>
        </p:spPr>
      </p:sp>
      <p:sp>
        <p:nvSpPr>
          <p:cNvPr name="TextBox 30" id="30"/>
          <p:cNvSpPr txBox="true"/>
          <p:nvPr/>
        </p:nvSpPr>
        <p:spPr>
          <a:xfrm rot="0">
            <a:off x="14843390" y="8008549"/>
            <a:ext cx="2433783" cy="33263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Arimo"/>
              </a:rPr>
              <a:t>(Devella </a:t>
            </a:r>
            <a:r>
              <a:rPr lang="en-US" sz="1899">
                <a:solidFill>
                  <a:srgbClr val="000000"/>
                </a:solidFill>
                <a:latin typeface="Arimo Italics"/>
              </a:rPr>
              <a:t>et al. </a:t>
            </a:r>
            <a:r>
              <a:rPr lang="en-US" sz="1899">
                <a:solidFill>
                  <a:srgbClr val="000000"/>
                </a:solidFill>
                <a:latin typeface="Arimo"/>
              </a:rPr>
              <a:t>2020).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21573" y="1457325"/>
            <a:ext cx="13407390" cy="57150"/>
          </a:xfrm>
          <a:prstGeom prst="line">
            <a:avLst/>
          </a:prstGeom>
          <a:ln cap="rnd" w="95250">
            <a:solidFill>
              <a:srgbClr val="4472C4"/>
            </a:solidFill>
            <a:prstDash val="sysDot"/>
            <a:headEnd type="none" len="sm" w="sm"/>
            <a:tailEnd type="none" len="sm" w="sm"/>
          </a:ln>
        </p:spPr>
      </p:sp>
      <p:grpSp>
        <p:nvGrpSpPr>
          <p:cNvPr name="Group 3" id="3"/>
          <p:cNvGrpSpPr/>
          <p:nvPr/>
        </p:nvGrpSpPr>
        <p:grpSpPr>
          <a:xfrm rot="0">
            <a:off x="1591052" y="1819694"/>
            <a:ext cx="4256768" cy="694382"/>
            <a:chOff x="0" y="0"/>
            <a:chExt cx="1121124" cy="182882"/>
          </a:xfrm>
        </p:grpSpPr>
        <p:sp>
          <p:nvSpPr>
            <p:cNvPr name="Freeform 4" id="4"/>
            <p:cNvSpPr/>
            <p:nvPr/>
          </p:nvSpPr>
          <p:spPr>
            <a:xfrm flipH="false" flipV="false" rot="0">
              <a:off x="0" y="0"/>
              <a:ext cx="1121124" cy="182882"/>
            </a:xfrm>
            <a:custGeom>
              <a:avLst/>
              <a:gdLst/>
              <a:ahLst/>
              <a:cxnLst/>
              <a:rect r="r" b="b" t="t" l="l"/>
              <a:pathLst>
                <a:path h="182882" w="1121124">
                  <a:moveTo>
                    <a:pt x="91441" y="0"/>
                  </a:moveTo>
                  <a:lnTo>
                    <a:pt x="1029683" y="0"/>
                  </a:lnTo>
                  <a:cubicBezTo>
                    <a:pt x="1053935" y="0"/>
                    <a:pt x="1077193" y="9634"/>
                    <a:pt x="1094342" y="26783"/>
                  </a:cubicBezTo>
                  <a:cubicBezTo>
                    <a:pt x="1111490" y="43931"/>
                    <a:pt x="1121124" y="67189"/>
                    <a:pt x="1121124" y="91441"/>
                  </a:cubicBezTo>
                  <a:lnTo>
                    <a:pt x="1121124" y="91441"/>
                  </a:lnTo>
                  <a:cubicBezTo>
                    <a:pt x="1121124" y="141943"/>
                    <a:pt x="1080184" y="182882"/>
                    <a:pt x="1029683" y="182882"/>
                  </a:cubicBezTo>
                  <a:lnTo>
                    <a:pt x="91441" y="182882"/>
                  </a:lnTo>
                  <a:cubicBezTo>
                    <a:pt x="40940" y="182882"/>
                    <a:pt x="0" y="141943"/>
                    <a:pt x="0" y="91441"/>
                  </a:cubicBezTo>
                  <a:lnTo>
                    <a:pt x="0" y="91441"/>
                  </a:lnTo>
                  <a:cubicBezTo>
                    <a:pt x="0" y="40940"/>
                    <a:pt x="40940" y="0"/>
                    <a:pt x="91441" y="0"/>
                  </a:cubicBezTo>
                  <a:close/>
                </a:path>
              </a:pathLst>
            </a:custGeom>
            <a:gradFill rotWithShape="true">
              <a:gsLst>
                <a:gs pos="0">
                  <a:srgbClr val="85BCE8">
                    <a:alpha val="100000"/>
                  </a:srgbClr>
                </a:gs>
                <a:gs pos="100000">
                  <a:srgbClr val="EBEBEB">
                    <a:alpha val="100000"/>
                  </a:srgbClr>
                </a:gs>
              </a:gsLst>
              <a:path path="circle">
                <a:fillToRect l="50000" r="50000" t="50000" b="50000"/>
              </a:path>
            </a:gradFill>
            <a:ln w="9525" cap="rnd">
              <a:gradFill>
                <a:gsLst>
                  <a:gs pos="0">
                    <a:srgbClr val="FFFFFF">
                      <a:alpha val="100000"/>
                    </a:srgbClr>
                  </a:gs>
                  <a:gs pos="100000">
                    <a:srgbClr val="84C7FC">
                      <a:alpha val="100000"/>
                    </a:srgbClr>
                  </a:gs>
                </a:gsLst>
                <a:path path="circle">
                  <a:fillToRect l="50000" r="50000" t="50000" b="50000"/>
                </a:path>
              </a:gradFill>
              <a:prstDash val="solid"/>
              <a:round/>
            </a:ln>
          </p:spPr>
        </p:sp>
        <p:sp>
          <p:nvSpPr>
            <p:cNvPr name="TextBox 5" id="5"/>
            <p:cNvSpPr txBox="true"/>
            <p:nvPr/>
          </p:nvSpPr>
          <p:spPr>
            <a:xfrm>
              <a:off x="0" y="0"/>
              <a:ext cx="1121124" cy="182882"/>
            </a:xfrm>
            <a:prstGeom prst="rect">
              <a:avLst/>
            </a:prstGeom>
          </p:spPr>
          <p:txBody>
            <a:bodyPr anchor="ctr" rtlCol="false" tIns="50800" lIns="50800" bIns="50800" rIns="50800"/>
            <a:lstStyle/>
            <a:p>
              <a:pPr algn="ctr">
                <a:lnSpc>
                  <a:spcPts val="3110"/>
                </a:lnSpc>
              </a:pPr>
              <a:r>
                <a:rPr lang="en-US" sz="3200">
                  <a:solidFill>
                    <a:srgbClr val="000000"/>
                  </a:solidFill>
                  <a:latin typeface="Arial Bold Italics"/>
                </a:rPr>
                <a:t>Boosting Ensemble</a:t>
              </a:r>
            </a:p>
          </p:txBody>
        </p:sp>
      </p:grpSp>
      <p:grpSp>
        <p:nvGrpSpPr>
          <p:cNvPr name="Group 6" id="6"/>
          <p:cNvGrpSpPr/>
          <p:nvPr/>
        </p:nvGrpSpPr>
        <p:grpSpPr>
          <a:xfrm rot="0">
            <a:off x="754577" y="1781175"/>
            <a:ext cx="693599" cy="69359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E6E6"/>
            </a:solidFill>
          </p:spPr>
        </p:sp>
        <p:sp>
          <p:nvSpPr>
            <p:cNvPr name="TextBox 8" id="8"/>
            <p:cNvSpPr txBox="true"/>
            <p:nvPr/>
          </p:nvSpPr>
          <p:spPr>
            <a:xfrm>
              <a:off x="76200" y="-66675"/>
              <a:ext cx="660400" cy="803275"/>
            </a:xfrm>
            <a:prstGeom prst="rect">
              <a:avLst/>
            </a:prstGeom>
          </p:spPr>
          <p:txBody>
            <a:bodyPr anchor="ctr" rtlCol="false" tIns="50800" lIns="50800" bIns="50800" rIns="50800"/>
            <a:lstStyle/>
            <a:p>
              <a:pPr algn="ctr">
                <a:lnSpc>
                  <a:spcPts val="5039"/>
                </a:lnSpc>
              </a:pPr>
            </a:p>
          </p:txBody>
        </p:sp>
      </p:grpSp>
      <p:grpSp>
        <p:nvGrpSpPr>
          <p:cNvPr name="Group 9" id="9"/>
          <p:cNvGrpSpPr/>
          <p:nvPr/>
        </p:nvGrpSpPr>
        <p:grpSpPr>
          <a:xfrm rot="0">
            <a:off x="1502288" y="2771251"/>
            <a:ext cx="15219382" cy="1670138"/>
            <a:chOff x="0" y="0"/>
            <a:chExt cx="4008397" cy="439872"/>
          </a:xfrm>
        </p:grpSpPr>
        <p:sp>
          <p:nvSpPr>
            <p:cNvPr name="Freeform 10" id="10"/>
            <p:cNvSpPr/>
            <p:nvPr/>
          </p:nvSpPr>
          <p:spPr>
            <a:xfrm flipH="false" flipV="false" rot="0">
              <a:off x="0" y="0"/>
              <a:ext cx="4008397" cy="439872"/>
            </a:xfrm>
            <a:custGeom>
              <a:avLst/>
              <a:gdLst/>
              <a:ahLst/>
              <a:cxnLst/>
              <a:rect r="r" b="b" t="t" l="l"/>
              <a:pathLst>
                <a:path h="439872" w="4008397">
                  <a:moveTo>
                    <a:pt x="25943" y="0"/>
                  </a:moveTo>
                  <a:lnTo>
                    <a:pt x="3982454" y="0"/>
                  </a:lnTo>
                  <a:cubicBezTo>
                    <a:pt x="3996782" y="0"/>
                    <a:pt x="4008397" y="11615"/>
                    <a:pt x="4008397" y="25943"/>
                  </a:cubicBezTo>
                  <a:lnTo>
                    <a:pt x="4008397" y="413929"/>
                  </a:lnTo>
                  <a:cubicBezTo>
                    <a:pt x="4008397" y="428257"/>
                    <a:pt x="3996782" y="439872"/>
                    <a:pt x="3982454" y="439872"/>
                  </a:cubicBezTo>
                  <a:lnTo>
                    <a:pt x="25943" y="439872"/>
                  </a:lnTo>
                  <a:cubicBezTo>
                    <a:pt x="11615" y="439872"/>
                    <a:pt x="0" y="428257"/>
                    <a:pt x="0" y="413929"/>
                  </a:cubicBezTo>
                  <a:lnTo>
                    <a:pt x="0" y="25943"/>
                  </a:lnTo>
                  <a:cubicBezTo>
                    <a:pt x="0" y="11615"/>
                    <a:pt x="11615" y="0"/>
                    <a:pt x="25943" y="0"/>
                  </a:cubicBezTo>
                  <a:close/>
                </a:path>
              </a:pathLst>
            </a:custGeom>
            <a:solidFill>
              <a:srgbClr val="000000">
                <a:alpha val="0"/>
              </a:srgbClr>
            </a:solidFill>
            <a:ln w="47625" cap="rnd">
              <a:solidFill>
                <a:srgbClr val="243B90"/>
              </a:solidFill>
              <a:prstDash val="solid"/>
              <a:round/>
            </a:ln>
          </p:spPr>
        </p:sp>
        <p:sp>
          <p:nvSpPr>
            <p:cNvPr name="TextBox 11" id="11"/>
            <p:cNvSpPr txBox="true"/>
            <p:nvPr/>
          </p:nvSpPr>
          <p:spPr>
            <a:xfrm>
              <a:off x="0" y="-47625"/>
              <a:ext cx="4008397" cy="487497"/>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65275" y="3397889"/>
            <a:ext cx="3246051" cy="416861"/>
            <a:chOff x="0" y="0"/>
            <a:chExt cx="854927" cy="109791"/>
          </a:xfrm>
        </p:grpSpPr>
        <p:sp>
          <p:nvSpPr>
            <p:cNvPr name="Freeform 13" id="13"/>
            <p:cNvSpPr/>
            <p:nvPr/>
          </p:nvSpPr>
          <p:spPr>
            <a:xfrm flipH="false" flipV="false" rot="0">
              <a:off x="0" y="0"/>
              <a:ext cx="854927" cy="109791"/>
            </a:xfrm>
            <a:custGeom>
              <a:avLst/>
              <a:gdLst/>
              <a:ahLst/>
              <a:cxnLst/>
              <a:rect r="r" b="b" t="t" l="l"/>
              <a:pathLst>
                <a:path h="109791" w="854927">
                  <a:moveTo>
                    <a:pt x="0" y="0"/>
                  </a:moveTo>
                  <a:lnTo>
                    <a:pt x="854927" y="0"/>
                  </a:lnTo>
                  <a:lnTo>
                    <a:pt x="854927" y="109791"/>
                  </a:lnTo>
                  <a:lnTo>
                    <a:pt x="0" y="109791"/>
                  </a:lnTo>
                  <a:close/>
                </a:path>
              </a:pathLst>
            </a:custGeom>
            <a:solidFill>
              <a:srgbClr val="A5C3DB"/>
            </a:solidFill>
          </p:spPr>
        </p:sp>
        <p:sp>
          <p:nvSpPr>
            <p:cNvPr name="TextBox 14" id="14"/>
            <p:cNvSpPr txBox="true"/>
            <p:nvPr/>
          </p:nvSpPr>
          <p:spPr>
            <a:xfrm>
              <a:off x="0" y="-47625"/>
              <a:ext cx="854927" cy="157416"/>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6543160" y="2969097"/>
            <a:ext cx="1543050" cy="395382"/>
            <a:chOff x="0" y="0"/>
            <a:chExt cx="406400" cy="104134"/>
          </a:xfrm>
        </p:grpSpPr>
        <p:sp>
          <p:nvSpPr>
            <p:cNvPr name="Freeform 16" id="16"/>
            <p:cNvSpPr/>
            <p:nvPr/>
          </p:nvSpPr>
          <p:spPr>
            <a:xfrm flipH="false" flipV="false" rot="0">
              <a:off x="0" y="0"/>
              <a:ext cx="406400" cy="104134"/>
            </a:xfrm>
            <a:custGeom>
              <a:avLst/>
              <a:gdLst/>
              <a:ahLst/>
              <a:cxnLst/>
              <a:rect r="r" b="b" t="t" l="l"/>
              <a:pathLst>
                <a:path h="104134" w="406400">
                  <a:moveTo>
                    <a:pt x="0" y="0"/>
                  </a:moveTo>
                  <a:lnTo>
                    <a:pt x="406400" y="0"/>
                  </a:lnTo>
                  <a:lnTo>
                    <a:pt x="406400" y="104134"/>
                  </a:lnTo>
                  <a:lnTo>
                    <a:pt x="0" y="104134"/>
                  </a:lnTo>
                  <a:close/>
                </a:path>
              </a:pathLst>
            </a:custGeom>
            <a:solidFill>
              <a:srgbClr val="A5C3DB"/>
            </a:solidFill>
          </p:spPr>
        </p:sp>
        <p:sp>
          <p:nvSpPr>
            <p:cNvPr name="TextBox 17" id="17"/>
            <p:cNvSpPr txBox="true"/>
            <p:nvPr/>
          </p:nvSpPr>
          <p:spPr>
            <a:xfrm>
              <a:off x="0" y="-47625"/>
              <a:ext cx="406400" cy="151759"/>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754514">
            <a:off x="1323247" y="4703494"/>
            <a:ext cx="821360" cy="636554"/>
          </a:xfrm>
          <a:custGeom>
            <a:avLst/>
            <a:gdLst/>
            <a:ahLst/>
            <a:cxnLst/>
            <a:rect r="r" b="b" t="t" l="l"/>
            <a:pathLst>
              <a:path h="636554" w="821360">
                <a:moveTo>
                  <a:pt x="0" y="0"/>
                </a:moveTo>
                <a:lnTo>
                  <a:pt x="821360" y="0"/>
                </a:lnTo>
                <a:lnTo>
                  <a:pt x="821360" y="636553"/>
                </a:lnTo>
                <a:lnTo>
                  <a:pt x="0" y="6365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1591052" y="5386623"/>
            <a:ext cx="15336334" cy="1355435"/>
            <a:chOff x="0" y="0"/>
            <a:chExt cx="4039199" cy="356987"/>
          </a:xfrm>
        </p:grpSpPr>
        <p:sp>
          <p:nvSpPr>
            <p:cNvPr name="Freeform 20" id="20"/>
            <p:cNvSpPr/>
            <p:nvPr/>
          </p:nvSpPr>
          <p:spPr>
            <a:xfrm flipH="false" flipV="false" rot="0">
              <a:off x="0" y="0"/>
              <a:ext cx="4039199" cy="356987"/>
            </a:xfrm>
            <a:custGeom>
              <a:avLst/>
              <a:gdLst/>
              <a:ahLst/>
              <a:cxnLst/>
              <a:rect r="r" b="b" t="t" l="l"/>
              <a:pathLst>
                <a:path h="356987" w="4039199">
                  <a:moveTo>
                    <a:pt x="25745" y="0"/>
                  </a:moveTo>
                  <a:lnTo>
                    <a:pt x="4013454" y="0"/>
                  </a:lnTo>
                  <a:cubicBezTo>
                    <a:pt x="4020282" y="0"/>
                    <a:pt x="4026831" y="2712"/>
                    <a:pt x="4031659" y="7541"/>
                  </a:cubicBezTo>
                  <a:cubicBezTo>
                    <a:pt x="4036487" y="12369"/>
                    <a:pt x="4039199" y="18917"/>
                    <a:pt x="4039199" y="25745"/>
                  </a:cubicBezTo>
                  <a:lnTo>
                    <a:pt x="4039199" y="331242"/>
                  </a:lnTo>
                  <a:cubicBezTo>
                    <a:pt x="4039199" y="345460"/>
                    <a:pt x="4027673" y="356987"/>
                    <a:pt x="4013454" y="356987"/>
                  </a:cubicBezTo>
                  <a:lnTo>
                    <a:pt x="25745" y="356987"/>
                  </a:lnTo>
                  <a:cubicBezTo>
                    <a:pt x="11527" y="356987"/>
                    <a:pt x="0" y="345460"/>
                    <a:pt x="0" y="331242"/>
                  </a:cubicBezTo>
                  <a:lnTo>
                    <a:pt x="0" y="25745"/>
                  </a:lnTo>
                  <a:cubicBezTo>
                    <a:pt x="0" y="11527"/>
                    <a:pt x="11527" y="0"/>
                    <a:pt x="25745" y="0"/>
                  </a:cubicBezTo>
                  <a:close/>
                </a:path>
              </a:pathLst>
            </a:custGeom>
            <a:gradFill rotWithShape="true">
              <a:gsLst>
                <a:gs pos="0">
                  <a:srgbClr val="FFFFFF">
                    <a:alpha val="100000"/>
                  </a:srgbClr>
                </a:gs>
                <a:gs pos="100000">
                  <a:srgbClr val="E7E7E8">
                    <a:alpha val="100000"/>
                  </a:srgbClr>
                </a:gs>
              </a:gsLst>
              <a:path path="circle">
                <a:fillToRect l="50000" r="50000" t="50000" b="50000"/>
              </a:path>
            </a:gradFill>
          </p:spPr>
        </p:sp>
        <p:sp>
          <p:nvSpPr>
            <p:cNvPr name="TextBox 21" id="21"/>
            <p:cNvSpPr txBox="true"/>
            <p:nvPr/>
          </p:nvSpPr>
          <p:spPr>
            <a:xfrm>
              <a:off x="0" y="-47625"/>
              <a:ext cx="4039199" cy="404612"/>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5400000">
            <a:off x="8436190" y="6590151"/>
            <a:ext cx="781718" cy="633902"/>
          </a:xfrm>
          <a:custGeom>
            <a:avLst/>
            <a:gdLst/>
            <a:ahLst/>
            <a:cxnLst/>
            <a:rect r="r" b="b" t="t" l="l"/>
            <a:pathLst>
              <a:path h="633902" w="781718">
                <a:moveTo>
                  <a:pt x="0" y="0"/>
                </a:moveTo>
                <a:lnTo>
                  <a:pt x="781718" y="0"/>
                </a:lnTo>
                <a:lnTo>
                  <a:pt x="781718" y="633902"/>
                </a:lnTo>
                <a:lnTo>
                  <a:pt x="0" y="6339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3" id="23"/>
          <p:cNvGrpSpPr/>
          <p:nvPr/>
        </p:nvGrpSpPr>
        <p:grpSpPr>
          <a:xfrm rot="0">
            <a:off x="1639136" y="7265933"/>
            <a:ext cx="15336334" cy="1054181"/>
            <a:chOff x="0" y="0"/>
            <a:chExt cx="4039199" cy="277644"/>
          </a:xfrm>
        </p:grpSpPr>
        <p:sp>
          <p:nvSpPr>
            <p:cNvPr name="Freeform 24" id="24"/>
            <p:cNvSpPr/>
            <p:nvPr/>
          </p:nvSpPr>
          <p:spPr>
            <a:xfrm flipH="false" flipV="false" rot="0">
              <a:off x="0" y="0"/>
              <a:ext cx="4039199" cy="277644"/>
            </a:xfrm>
            <a:custGeom>
              <a:avLst/>
              <a:gdLst/>
              <a:ahLst/>
              <a:cxnLst/>
              <a:rect r="r" b="b" t="t" l="l"/>
              <a:pathLst>
                <a:path h="277644" w="4039199">
                  <a:moveTo>
                    <a:pt x="25745" y="0"/>
                  </a:moveTo>
                  <a:lnTo>
                    <a:pt x="4013454" y="0"/>
                  </a:lnTo>
                  <a:cubicBezTo>
                    <a:pt x="4020282" y="0"/>
                    <a:pt x="4026831" y="2712"/>
                    <a:pt x="4031659" y="7541"/>
                  </a:cubicBezTo>
                  <a:cubicBezTo>
                    <a:pt x="4036487" y="12369"/>
                    <a:pt x="4039199" y="18917"/>
                    <a:pt x="4039199" y="25745"/>
                  </a:cubicBezTo>
                  <a:lnTo>
                    <a:pt x="4039199" y="251899"/>
                  </a:lnTo>
                  <a:cubicBezTo>
                    <a:pt x="4039199" y="266118"/>
                    <a:pt x="4027673" y="277644"/>
                    <a:pt x="4013454" y="277644"/>
                  </a:cubicBezTo>
                  <a:lnTo>
                    <a:pt x="25745" y="277644"/>
                  </a:lnTo>
                  <a:cubicBezTo>
                    <a:pt x="11527" y="277644"/>
                    <a:pt x="0" y="266118"/>
                    <a:pt x="0" y="251899"/>
                  </a:cubicBezTo>
                  <a:lnTo>
                    <a:pt x="0" y="25745"/>
                  </a:lnTo>
                  <a:cubicBezTo>
                    <a:pt x="0" y="11527"/>
                    <a:pt x="11527" y="0"/>
                    <a:pt x="25745" y="0"/>
                  </a:cubicBezTo>
                  <a:close/>
                </a:path>
              </a:pathLst>
            </a:custGeom>
            <a:gradFill rotWithShape="true">
              <a:gsLst>
                <a:gs pos="0">
                  <a:srgbClr val="FFFFFF">
                    <a:alpha val="100000"/>
                  </a:srgbClr>
                </a:gs>
                <a:gs pos="100000">
                  <a:srgbClr val="E7E7E8">
                    <a:alpha val="100000"/>
                  </a:srgbClr>
                </a:gs>
              </a:gsLst>
              <a:path path="circle">
                <a:fillToRect l="50000" r="50000" t="50000" b="50000"/>
              </a:path>
            </a:gradFill>
          </p:spPr>
        </p:sp>
        <p:sp>
          <p:nvSpPr>
            <p:cNvPr name="TextBox 25" id="25"/>
            <p:cNvSpPr txBox="true"/>
            <p:nvPr/>
          </p:nvSpPr>
          <p:spPr>
            <a:xfrm>
              <a:off x="0" y="-47625"/>
              <a:ext cx="4039199" cy="325269"/>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1420292" y="8414842"/>
            <a:ext cx="742651" cy="835293"/>
          </a:xfrm>
          <a:custGeom>
            <a:avLst/>
            <a:gdLst/>
            <a:ahLst/>
            <a:cxnLst/>
            <a:rect r="r" b="b" t="t" l="l"/>
            <a:pathLst>
              <a:path h="835293" w="742651">
                <a:moveTo>
                  <a:pt x="0" y="0"/>
                </a:moveTo>
                <a:lnTo>
                  <a:pt x="742651" y="0"/>
                </a:lnTo>
                <a:lnTo>
                  <a:pt x="742651" y="835293"/>
                </a:lnTo>
                <a:lnTo>
                  <a:pt x="0" y="8352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7" id="27"/>
          <p:cNvGrpSpPr/>
          <p:nvPr/>
        </p:nvGrpSpPr>
        <p:grpSpPr>
          <a:xfrm rot="0">
            <a:off x="1873887" y="9388247"/>
            <a:ext cx="14847783" cy="577445"/>
            <a:chOff x="0" y="0"/>
            <a:chExt cx="3910527" cy="152084"/>
          </a:xfrm>
        </p:grpSpPr>
        <p:sp>
          <p:nvSpPr>
            <p:cNvPr name="Freeform 28" id="28">
              <a:hlinkClick r:id="rId8" tooltip="https://drive.google.com/drive/folders/1yY2Q5LJaaBJMg9kai2mZIQTAIj1W5geD"/>
            </p:cNvPr>
            <p:cNvSpPr/>
            <p:nvPr/>
          </p:nvSpPr>
          <p:spPr>
            <a:xfrm flipH="false" flipV="false" rot="0">
              <a:off x="0" y="0"/>
              <a:ext cx="3910527" cy="152084"/>
            </a:xfrm>
            <a:custGeom>
              <a:avLst/>
              <a:gdLst/>
              <a:ahLst/>
              <a:cxnLst/>
              <a:rect r="r" b="b" t="t" l="l"/>
              <a:pathLst>
                <a:path h="152084" w="3910527">
                  <a:moveTo>
                    <a:pt x="0" y="0"/>
                  </a:moveTo>
                  <a:lnTo>
                    <a:pt x="3910527" y="0"/>
                  </a:lnTo>
                  <a:lnTo>
                    <a:pt x="3910527" y="152084"/>
                  </a:lnTo>
                  <a:lnTo>
                    <a:pt x="0" y="152084"/>
                  </a:lnTo>
                  <a:close/>
                </a:path>
              </a:pathLst>
            </a:custGeom>
            <a:solidFill>
              <a:srgbClr val="A5C3DB"/>
            </a:solidFill>
          </p:spPr>
        </p:sp>
        <p:sp>
          <p:nvSpPr>
            <p:cNvPr name="TextBox 29" id="29"/>
            <p:cNvSpPr txBox="true"/>
            <p:nvPr/>
          </p:nvSpPr>
          <p:spPr>
            <a:xfrm>
              <a:off x="0" y="-47625"/>
              <a:ext cx="3910527" cy="199709"/>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2181006" y="4822698"/>
            <a:ext cx="7126297" cy="483871"/>
          </a:xfrm>
          <a:prstGeom prst="rect">
            <a:avLst/>
          </a:prstGeom>
        </p:spPr>
        <p:txBody>
          <a:bodyPr anchor="t" rtlCol="false" tIns="0" lIns="0" bIns="0" rIns="0">
            <a:spAutoFit/>
          </a:bodyPr>
          <a:lstStyle/>
          <a:p>
            <a:pPr algn="just">
              <a:lnSpc>
                <a:spcPts val="3240"/>
              </a:lnSpc>
            </a:pPr>
            <a:r>
              <a:rPr lang="en-US" sz="3000">
                <a:solidFill>
                  <a:srgbClr val="000000"/>
                </a:solidFill>
                <a:latin typeface="Arial Bold"/>
              </a:rPr>
              <a:t>Proses kerja </a:t>
            </a:r>
            <a:r>
              <a:rPr lang="en-US" sz="3000">
                <a:solidFill>
                  <a:srgbClr val="000000"/>
                </a:solidFill>
                <a:latin typeface="Arial Bold Italics"/>
              </a:rPr>
              <a:t>boosting ensemble</a:t>
            </a:r>
          </a:p>
        </p:txBody>
      </p:sp>
      <p:sp>
        <p:nvSpPr>
          <p:cNvPr name="TextBox 31" id="31"/>
          <p:cNvSpPr txBox="true"/>
          <p:nvPr/>
        </p:nvSpPr>
        <p:spPr>
          <a:xfrm rot="0">
            <a:off x="754577" y="579120"/>
            <a:ext cx="11795760" cy="716280"/>
          </a:xfrm>
          <a:prstGeom prst="rect">
            <a:avLst/>
          </a:prstGeom>
        </p:spPr>
        <p:txBody>
          <a:bodyPr anchor="t" rtlCol="false" tIns="0" lIns="0" bIns="0" rIns="0">
            <a:spAutoFit/>
          </a:bodyPr>
          <a:lstStyle/>
          <a:p>
            <a:pPr algn="l">
              <a:lnSpc>
                <a:spcPts val="4860"/>
              </a:lnSpc>
            </a:pPr>
            <a:r>
              <a:rPr lang="en-US" sz="4500">
                <a:solidFill>
                  <a:srgbClr val="404040"/>
                </a:solidFill>
                <a:latin typeface="Arial Bold"/>
              </a:rPr>
              <a:t>METODOLOGI</a:t>
            </a:r>
          </a:p>
        </p:txBody>
      </p:sp>
      <p:sp>
        <p:nvSpPr>
          <p:cNvPr name="TextBox 32" id="32"/>
          <p:cNvSpPr txBox="true"/>
          <p:nvPr/>
        </p:nvSpPr>
        <p:spPr>
          <a:xfrm rot="0">
            <a:off x="916502" y="1828428"/>
            <a:ext cx="385073" cy="705118"/>
          </a:xfrm>
          <a:prstGeom prst="rect">
            <a:avLst/>
          </a:prstGeom>
        </p:spPr>
        <p:txBody>
          <a:bodyPr anchor="t" rtlCol="false" tIns="0" lIns="0" bIns="0" rIns="0">
            <a:spAutoFit/>
          </a:bodyPr>
          <a:lstStyle/>
          <a:p>
            <a:pPr algn="l">
              <a:lnSpc>
                <a:spcPts val="4743"/>
              </a:lnSpc>
            </a:pPr>
            <a:r>
              <a:rPr lang="en-US" sz="4392">
                <a:solidFill>
                  <a:srgbClr val="000000"/>
                </a:solidFill>
                <a:latin typeface="Arial Bold"/>
              </a:rPr>
              <a:t>4</a:t>
            </a:r>
          </a:p>
        </p:txBody>
      </p:sp>
      <p:sp>
        <p:nvSpPr>
          <p:cNvPr name="TextBox 33" id="33"/>
          <p:cNvSpPr txBox="true"/>
          <p:nvPr/>
        </p:nvSpPr>
        <p:spPr>
          <a:xfrm rot="0">
            <a:off x="1782093" y="2940555"/>
            <a:ext cx="14713893" cy="1302955"/>
          </a:xfrm>
          <a:prstGeom prst="rect">
            <a:avLst/>
          </a:prstGeom>
        </p:spPr>
        <p:txBody>
          <a:bodyPr anchor="t" rtlCol="false" tIns="0" lIns="0" bIns="0" rIns="0">
            <a:spAutoFit/>
          </a:bodyPr>
          <a:lstStyle/>
          <a:p>
            <a:pPr algn="just">
              <a:lnSpc>
                <a:spcPts val="3240"/>
              </a:lnSpc>
            </a:pPr>
            <a:r>
              <a:rPr lang="en-US" sz="3000">
                <a:solidFill>
                  <a:srgbClr val="000000"/>
                </a:solidFill>
                <a:latin typeface="Arial"/>
              </a:rPr>
              <a:t>Konsep </a:t>
            </a:r>
            <a:r>
              <a:rPr lang="en-US" sz="3000">
                <a:solidFill>
                  <a:srgbClr val="000000"/>
                </a:solidFill>
                <a:latin typeface="Arial Italics"/>
              </a:rPr>
              <a:t>ensemble </a:t>
            </a:r>
            <a:r>
              <a:rPr lang="en-US" sz="3000">
                <a:solidFill>
                  <a:srgbClr val="000000"/>
                </a:solidFill>
                <a:latin typeface="Arial"/>
              </a:rPr>
              <a:t>dengan </a:t>
            </a:r>
            <a:r>
              <a:rPr lang="en-US" sz="3000">
                <a:solidFill>
                  <a:srgbClr val="000000"/>
                </a:solidFill>
                <a:latin typeface="Arial Italics"/>
              </a:rPr>
              <a:t>boosting </a:t>
            </a:r>
            <a:r>
              <a:rPr lang="en-US" sz="3000">
                <a:solidFill>
                  <a:srgbClr val="000000"/>
                </a:solidFill>
                <a:latin typeface="Arial"/>
              </a:rPr>
              <a:t>bekerja dengan cara melatih kelompok model secara sekuensial kemudian menggabungkan keseluruhan model tersebut untuk melakukan prediksi (Zhou 2012)</a:t>
            </a:r>
          </a:p>
        </p:txBody>
      </p:sp>
      <p:sp>
        <p:nvSpPr>
          <p:cNvPr name="TextBox 34" id="34"/>
          <p:cNvSpPr txBox="true"/>
          <p:nvPr/>
        </p:nvSpPr>
        <p:spPr>
          <a:xfrm rot="0">
            <a:off x="1826262" y="5497711"/>
            <a:ext cx="14904933" cy="1244347"/>
          </a:xfrm>
          <a:prstGeom prst="rect">
            <a:avLst/>
          </a:prstGeom>
        </p:spPr>
        <p:txBody>
          <a:bodyPr anchor="t" rtlCol="false" tIns="0" lIns="0" bIns="0" rIns="0">
            <a:spAutoFit/>
          </a:bodyPr>
          <a:lstStyle/>
          <a:p>
            <a:pPr algn="just">
              <a:lnSpc>
                <a:spcPts val="3132"/>
              </a:lnSpc>
            </a:pPr>
            <a:r>
              <a:rPr lang="en-US" sz="2900">
                <a:solidFill>
                  <a:srgbClr val="000000"/>
                </a:solidFill>
                <a:latin typeface="Arial"/>
              </a:rPr>
              <a:t>Boosting fokus pada data dengan nilai akurasi rendah dari proses sebelumnya lalu dilakukan dengan proses latih secara sekuensial  sehingga nilai kesesuaian mencapai titik maksimal.</a:t>
            </a:r>
          </a:p>
        </p:txBody>
      </p:sp>
      <p:sp>
        <p:nvSpPr>
          <p:cNvPr name="TextBox 35" id="35"/>
          <p:cNvSpPr txBox="true"/>
          <p:nvPr/>
        </p:nvSpPr>
        <p:spPr>
          <a:xfrm rot="0">
            <a:off x="1873887" y="7393211"/>
            <a:ext cx="14904933" cy="853822"/>
          </a:xfrm>
          <a:prstGeom prst="rect">
            <a:avLst/>
          </a:prstGeom>
        </p:spPr>
        <p:txBody>
          <a:bodyPr anchor="t" rtlCol="false" tIns="0" lIns="0" bIns="0" rIns="0">
            <a:spAutoFit/>
          </a:bodyPr>
          <a:lstStyle/>
          <a:p>
            <a:pPr algn="just">
              <a:lnSpc>
                <a:spcPts val="3132"/>
              </a:lnSpc>
            </a:pPr>
            <a:r>
              <a:rPr lang="en-US" sz="2900">
                <a:solidFill>
                  <a:srgbClr val="000000"/>
                </a:solidFill>
                <a:latin typeface="Arial"/>
              </a:rPr>
              <a:t>Setelah keseluruhan proses prediksi dilakukan maka selanjutnya dilakukan penggabungan keseluruhan model.</a:t>
            </a:r>
          </a:p>
        </p:txBody>
      </p:sp>
      <p:sp>
        <p:nvSpPr>
          <p:cNvPr name="TextBox 36" id="36"/>
          <p:cNvSpPr txBox="true"/>
          <p:nvPr/>
        </p:nvSpPr>
        <p:spPr>
          <a:xfrm rot="0">
            <a:off x="2006455" y="9435872"/>
            <a:ext cx="14920932" cy="463297"/>
          </a:xfrm>
          <a:prstGeom prst="rect">
            <a:avLst/>
          </a:prstGeom>
        </p:spPr>
        <p:txBody>
          <a:bodyPr anchor="t" rtlCol="false" tIns="0" lIns="0" bIns="0" rIns="0">
            <a:spAutoFit/>
          </a:bodyPr>
          <a:lstStyle/>
          <a:p>
            <a:pPr algn="just">
              <a:lnSpc>
                <a:spcPts val="3132"/>
              </a:lnSpc>
            </a:pPr>
            <a:r>
              <a:rPr lang="en-US" sz="2900">
                <a:solidFill>
                  <a:srgbClr val="000000"/>
                </a:solidFill>
                <a:latin typeface="Arial Italics"/>
              </a:rPr>
              <a:t>Boosting</a:t>
            </a:r>
            <a:r>
              <a:rPr lang="en-US" sz="2900">
                <a:solidFill>
                  <a:srgbClr val="000000"/>
                </a:solidFill>
                <a:latin typeface="Arial"/>
              </a:rPr>
              <a:t> mengubah model prediksi yang lemah menjadi prediktor kompleks yang handal.</a:t>
            </a:r>
          </a:p>
        </p:txBody>
      </p:sp>
      <p:sp>
        <p:nvSpPr>
          <p:cNvPr name="TextBox 37" id="37"/>
          <p:cNvSpPr txBox="true"/>
          <p:nvPr/>
        </p:nvSpPr>
        <p:spPr>
          <a:xfrm rot="0">
            <a:off x="2204051" y="8710638"/>
            <a:ext cx="2226542" cy="463297"/>
          </a:xfrm>
          <a:prstGeom prst="rect">
            <a:avLst/>
          </a:prstGeom>
        </p:spPr>
        <p:txBody>
          <a:bodyPr anchor="t" rtlCol="false" tIns="0" lIns="0" bIns="0" rIns="0">
            <a:spAutoFit/>
          </a:bodyPr>
          <a:lstStyle/>
          <a:p>
            <a:pPr algn="just">
              <a:lnSpc>
                <a:spcPts val="3132"/>
              </a:lnSpc>
            </a:pPr>
            <a:r>
              <a:rPr lang="en-US" sz="2900">
                <a:solidFill>
                  <a:srgbClr val="000000"/>
                </a:solidFill>
                <a:latin typeface="Arial Bold"/>
              </a:rPr>
              <a:t>Keunggulan</a:t>
            </a:r>
          </a:p>
        </p:txBody>
      </p:sp>
      <p:sp>
        <p:nvSpPr>
          <p:cNvPr name="Freeform 38" id="38"/>
          <p:cNvSpPr/>
          <p:nvPr/>
        </p:nvSpPr>
        <p:spPr>
          <a:xfrm flipH="false" flipV="false" rot="0">
            <a:off x="14617213" y="478770"/>
            <a:ext cx="3119674" cy="816630"/>
          </a:xfrm>
          <a:custGeom>
            <a:avLst/>
            <a:gdLst/>
            <a:ahLst/>
            <a:cxnLst/>
            <a:rect r="r" b="b" t="t" l="l"/>
            <a:pathLst>
              <a:path h="816630" w="3119674">
                <a:moveTo>
                  <a:pt x="0" y="0"/>
                </a:moveTo>
                <a:lnTo>
                  <a:pt x="3119674" y="0"/>
                </a:lnTo>
                <a:lnTo>
                  <a:pt x="3119674" y="816630"/>
                </a:lnTo>
                <a:lnTo>
                  <a:pt x="0" y="816630"/>
                </a:lnTo>
                <a:lnTo>
                  <a:pt x="0" y="0"/>
                </a:lnTo>
                <a:close/>
              </a:path>
            </a:pathLst>
          </a:custGeom>
          <a:blipFill>
            <a:blip r:embed="rId9"/>
            <a:stretch>
              <a:fillRect l="0" t="0" r="0" b="0"/>
            </a:stretch>
          </a:blipFill>
        </p:spPr>
      </p:sp>
      <p:sp>
        <p:nvSpPr>
          <p:cNvPr name="Freeform 39" id="39"/>
          <p:cNvSpPr/>
          <p:nvPr/>
        </p:nvSpPr>
        <p:spPr>
          <a:xfrm flipH="false" flipV="false" rot="0">
            <a:off x="-34290" y="3160644"/>
            <a:ext cx="638463" cy="7141879"/>
          </a:xfrm>
          <a:custGeom>
            <a:avLst/>
            <a:gdLst/>
            <a:ahLst/>
            <a:cxnLst/>
            <a:rect r="r" b="b" t="t" l="l"/>
            <a:pathLst>
              <a:path h="7141879" w="638463">
                <a:moveTo>
                  <a:pt x="0" y="0"/>
                </a:moveTo>
                <a:lnTo>
                  <a:pt x="638463" y="0"/>
                </a:lnTo>
                <a:lnTo>
                  <a:pt x="638463" y="7141879"/>
                </a:lnTo>
                <a:lnTo>
                  <a:pt x="0" y="7141879"/>
                </a:lnTo>
                <a:lnTo>
                  <a:pt x="0" y="0"/>
                </a:lnTo>
                <a:close/>
              </a:path>
            </a:pathLst>
          </a:custGeom>
          <a:blipFill>
            <a:blip r:embed="rId10"/>
            <a:stretch>
              <a:fillRect l="0" t="0" r="0" b="0"/>
            </a:stretch>
          </a:blipFill>
        </p:spPr>
      </p:sp>
      <p:sp>
        <p:nvSpPr>
          <p:cNvPr name="TextBox 40" id="40"/>
          <p:cNvSpPr txBox="true"/>
          <p:nvPr/>
        </p:nvSpPr>
        <p:spPr>
          <a:xfrm rot="0">
            <a:off x="13712929" y="8405838"/>
            <a:ext cx="3460646" cy="463297"/>
          </a:xfrm>
          <a:prstGeom prst="rect">
            <a:avLst/>
          </a:prstGeom>
        </p:spPr>
        <p:txBody>
          <a:bodyPr anchor="t" rtlCol="false" tIns="0" lIns="0" bIns="0" rIns="0">
            <a:spAutoFit/>
          </a:bodyPr>
          <a:lstStyle/>
          <a:p>
            <a:pPr algn="just">
              <a:lnSpc>
                <a:spcPts val="3132"/>
              </a:lnSpc>
            </a:pPr>
            <a:r>
              <a:rPr lang="en-US" sz="2900">
                <a:solidFill>
                  <a:srgbClr val="000000"/>
                </a:solidFill>
                <a:latin typeface="Arial"/>
              </a:rPr>
              <a:t>(Maalik </a:t>
            </a:r>
            <a:r>
              <a:rPr lang="en-US" sz="2900">
                <a:solidFill>
                  <a:srgbClr val="000000"/>
                </a:solidFill>
                <a:latin typeface="Arial Italics"/>
              </a:rPr>
              <a:t>et al. </a:t>
            </a:r>
            <a:r>
              <a:rPr lang="en-US" sz="2900">
                <a:solidFill>
                  <a:srgbClr val="000000"/>
                </a:solidFill>
                <a:latin typeface="Arial"/>
              </a:rPr>
              <a:t>2019)</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21573" y="1457325"/>
            <a:ext cx="13407390" cy="57150"/>
          </a:xfrm>
          <a:prstGeom prst="line">
            <a:avLst/>
          </a:prstGeom>
          <a:ln cap="rnd" w="95250">
            <a:solidFill>
              <a:srgbClr val="4472C4"/>
            </a:solidFill>
            <a:prstDash val="sysDot"/>
            <a:headEnd type="none" len="sm" w="sm"/>
            <a:tailEnd type="none" len="sm" w="sm"/>
          </a:ln>
        </p:spPr>
      </p:sp>
      <p:grpSp>
        <p:nvGrpSpPr>
          <p:cNvPr name="Group 3" id="3"/>
          <p:cNvGrpSpPr/>
          <p:nvPr/>
        </p:nvGrpSpPr>
        <p:grpSpPr>
          <a:xfrm rot="0">
            <a:off x="1591052" y="1819694"/>
            <a:ext cx="7706726" cy="684098"/>
            <a:chOff x="0" y="0"/>
            <a:chExt cx="2029755" cy="180174"/>
          </a:xfrm>
        </p:grpSpPr>
        <p:sp>
          <p:nvSpPr>
            <p:cNvPr name="Freeform 4" id="4"/>
            <p:cNvSpPr/>
            <p:nvPr/>
          </p:nvSpPr>
          <p:spPr>
            <a:xfrm flipH="false" flipV="false" rot="0">
              <a:off x="0" y="0"/>
              <a:ext cx="2029755" cy="180174"/>
            </a:xfrm>
            <a:custGeom>
              <a:avLst/>
              <a:gdLst/>
              <a:ahLst/>
              <a:cxnLst/>
              <a:rect r="r" b="b" t="t" l="l"/>
              <a:pathLst>
                <a:path h="180174" w="2029755">
                  <a:moveTo>
                    <a:pt x="72329" y="0"/>
                  </a:moveTo>
                  <a:lnTo>
                    <a:pt x="1957426" y="0"/>
                  </a:lnTo>
                  <a:cubicBezTo>
                    <a:pt x="1976609" y="0"/>
                    <a:pt x="1995006" y="7620"/>
                    <a:pt x="2008571" y="21185"/>
                  </a:cubicBezTo>
                  <a:cubicBezTo>
                    <a:pt x="2022135" y="34749"/>
                    <a:pt x="2029755" y="53146"/>
                    <a:pt x="2029755" y="72329"/>
                  </a:cubicBezTo>
                  <a:lnTo>
                    <a:pt x="2029755" y="107845"/>
                  </a:lnTo>
                  <a:cubicBezTo>
                    <a:pt x="2029755" y="147791"/>
                    <a:pt x="1997372" y="180174"/>
                    <a:pt x="1957426" y="180174"/>
                  </a:cubicBezTo>
                  <a:lnTo>
                    <a:pt x="72329" y="180174"/>
                  </a:lnTo>
                  <a:cubicBezTo>
                    <a:pt x="32383" y="180174"/>
                    <a:pt x="0" y="147791"/>
                    <a:pt x="0" y="107845"/>
                  </a:cubicBezTo>
                  <a:lnTo>
                    <a:pt x="0" y="72329"/>
                  </a:lnTo>
                  <a:cubicBezTo>
                    <a:pt x="0" y="32383"/>
                    <a:pt x="32383" y="0"/>
                    <a:pt x="72329" y="0"/>
                  </a:cubicBezTo>
                  <a:close/>
                </a:path>
              </a:pathLst>
            </a:custGeom>
            <a:gradFill rotWithShape="true">
              <a:gsLst>
                <a:gs pos="0">
                  <a:srgbClr val="85BCE8">
                    <a:alpha val="100000"/>
                  </a:srgbClr>
                </a:gs>
                <a:gs pos="100000">
                  <a:srgbClr val="EBEBEB">
                    <a:alpha val="100000"/>
                  </a:srgbClr>
                </a:gs>
              </a:gsLst>
              <a:path path="circle">
                <a:fillToRect l="50000" r="50000" t="50000" b="50000"/>
              </a:path>
            </a:gradFill>
            <a:ln w="9525" cap="rnd">
              <a:gradFill>
                <a:gsLst>
                  <a:gs pos="0">
                    <a:srgbClr val="FFFFFF">
                      <a:alpha val="100000"/>
                    </a:srgbClr>
                  </a:gs>
                  <a:gs pos="100000">
                    <a:srgbClr val="84C7FC">
                      <a:alpha val="100000"/>
                    </a:srgbClr>
                  </a:gs>
                </a:gsLst>
                <a:path path="circle">
                  <a:fillToRect l="50000" r="50000" t="50000" b="50000"/>
                </a:path>
              </a:gradFill>
              <a:prstDash val="solid"/>
              <a:round/>
            </a:ln>
          </p:spPr>
        </p:sp>
        <p:sp>
          <p:nvSpPr>
            <p:cNvPr name="TextBox 5" id="5"/>
            <p:cNvSpPr txBox="true"/>
            <p:nvPr/>
          </p:nvSpPr>
          <p:spPr>
            <a:xfrm>
              <a:off x="0" y="0"/>
              <a:ext cx="2029755" cy="180174"/>
            </a:xfrm>
            <a:prstGeom prst="rect">
              <a:avLst/>
            </a:prstGeom>
          </p:spPr>
          <p:txBody>
            <a:bodyPr anchor="ctr" rtlCol="false" tIns="50800" lIns="50800" bIns="50800" rIns="50800"/>
            <a:lstStyle/>
            <a:p>
              <a:pPr algn="ctr">
                <a:lnSpc>
                  <a:spcPts val="3110"/>
                </a:lnSpc>
              </a:pPr>
              <a:r>
                <a:rPr lang="en-US" sz="3200">
                  <a:solidFill>
                    <a:srgbClr val="000000"/>
                  </a:solidFill>
                  <a:latin typeface="Arial Bold Italics"/>
                </a:rPr>
                <a:t>Gradient Boosted Regression Tree</a:t>
              </a:r>
            </a:p>
          </p:txBody>
        </p:sp>
      </p:grpSp>
      <p:grpSp>
        <p:nvGrpSpPr>
          <p:cNvPr name="Group 6" id="6"/>
          <p:cNvGrpSpPr/>
          <p:nvPr/>
        </p:nvGrpSpPr>
        <p:grpSpPr>
          <a:xfrm rot="0">
            <a:off x="754577" y="1781175"/>
            <a:ext cx="693599" cy="69359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E6E6"/>
            </a:solidFill>
          </p:spPr>
        </p:sp>
        <p:sp>
          <p:nvSpPr>
            <p:cNvPr name="TextBox 8" id="8"/>
            <p:cNvSpPr txBox="true"/>
            <p:nvPr/>
          </p:nvSpPr>
          <p:spPr>
            <a:xfrm>
              <a:off x="76200" y="-66675"/>
              <a:ext cx="660400" cy="803275"/>
            </a:xfrm>
            <a:prstGeom prst="rect">
              <a:avLst/>
            </a:prstGeom>
          </p:spPr>
          <p:txBody>
            <a:bodyPr anchor="ctr" rtlCol="false" tIns="50800" lIns="50800" bIns="50800" rIns="50800"/>
            <a:lstStyle/>
            <a:p>
              <a:pPr algn="ctr">
                <a:lnSpc>
                  <a:spcPts val="5039"/>
                </a:lnSpc>
              </a:pPr>
            </a:p>
          </p:txBody>
        </p:sp>
      </p:grpSp>
      <p:sp>
        <p:nvSpPr>
          <p:cNvPr name="Freeform 9" id="9"/>
          <p:cNvSpPr/>
          <p:nvPr/>
        </p:nvSpPr>
        <p:spPr>
          <a:xfrm flipH="false" flipV="false" rot="0">
            <a:off x="14617213" y="478770"/>
            <a:ext cx="3119674" cy="816630"/>
          </a:xfrm>
          <a:custGeom>
            <a:avLst/>
            <a:gdLst/>
            <a:ahLst/>
            <a:cxnLst/>
            <a:rect r="r" b="b" t="t" l="l"/>
            <a:pathLst>
              <a:path h="816630" w="3119674">
                <a:moveTo>
                  <a:pt x="0" y="0"/>
                </a:moveTo>
                <a:lnTo>
                  <a:pt x="3119674" y="0"/>
                </a:lnTo>
                <a:lnTo>
                  <a:pt x="3119674" y="816630"/>
                </a:lnTo>
                <a:lnTo>
                  <a:pt x="0" y="816630"/>
                </a:lnTo>
                <a:lnTo>
                  <a:pt x="0" y="0"/>
                </a:lnTo>
                <a:close/>
              </a:path>
            </a:pathLst>
          </a:custGeom>
          <a:blipFill>
            <a:blip r:embed="rId2"/>
            <a:stretch>
              <a:fillRect l="0" t="0" r="0" b="0"/>
            </a:stretch>
          </a:blipFill>
        </p:spPr>
      </p:sp>
      <p:sp>
        <p:nvSpPr>
          <p:cNvPr name="Freeform 10" id="10"/>
          <p:cNvSpPr/>
          <p:nvPr/>
        </p:nvSpPr>
        <p:spPr>
          <a:xfrm flipH="false" flipV="false" rot="0">
            <a:off x="-34290" y="3160644"/>
            <a:ext cx="638463" cy="7141879"/>
          </a:xfrm>
          <a:custGeom>
            <a:avLst/>
            <a:gdLst/>
            <a:ahLst/>
            <a:cxnLst/>
            <a:rect r="r" b="b" t="t" l="l"/>
            <a:pathLst>
              <a:path h="7141879" w="638463">
                <a:moveTo>
                  <a:pt x="0" y="0"/>
                </a:moveTo>
                <a:lnTo>
                  <a:pt x="638463" y="0"/>
                </a:lnTo>
                <a:lnTo>
                  <a:pt x="638463" y="7141879"/>
                </a:lnTo>
                <a:lnTo>
                  <a:pt x="0" y="7141879"/>
                </a:lnTo>
                <a:lnTo>
                  <a:pt x="0" y="0"/>
                </a:lnTo>
                <a:close/>
              </a:path>
            </a:pathLst>
          </a:custGeom>
          <a:blipFill>
            <a:blip r:embed="rId3"/>
            <a:stretch>
              <a:fillRect l="0" t="0" r="0" b="0"/>
            </a:stretch>
          </a:blipFill>
        </p:spPr>
      </p:sp>
      <p:sp>
        <p:nvSpPr>
          <p:cNvPr name="AutoShape 11" id="11"/>
          <p:cNvSpPr/>
          <p:nvPr/>
        </p:nvSpPr>
        <p:spPr>
          <a:xfrm flipV="true">
            <a:off x="9029700" y="3369359"/>
            <a:ext cx="0" cy="6492240"/>
          </a:xfrm>
          <a:prstGeom prst="line">
            <a:avLst/>
          </a:prstGeom>
          <a:ln cap="flat" w="38100">
            <a:solidFill>
              <a:srgbClr val="4472C4"/>
            </a:solidFill>
            <a:prstDash val="solid"/>
            <a:headEnd type="none" len="sm" w="sm"/>
            <a:tailEnd type="none" len="sm" w="sm"/>
          </a:ln>
        </p:spPr>
      </p:sp>
      <p:grpSp>
        <p:nvGrpSpPr>
          <p:cNvPr name="Group 12" id="12"/>
          <p:cNvGrpSpPr/>
          <p:nvPr/>
        </p:nvGrpSpPr>
        <p:grpSpPr>
          <a:xfrm rot="0">
            <a:off x="1101377" y="9221042"/>
            <a:ext cx="6431023" cy="700260"/>
            <a:chOff x="0" y="0"/>
            <a:chExt cx="1693767" cy="184431"/>
          </a:xfrm>
        </p:grpSpPr>
        <p:sp>
          <p:nvSpPr>
            <p:cNvPr name="Freeform 13" id="13"/>
            <p:cNvSpPr/>
            <p:nvPr/>
          </p:nvSpPr>
          <p:spPr>
            <a:xfrm flipH="false" flipV="false" rot="0">
              <a:off x="0" y="0"/>
              <a:ext cx="1693767" cy="184431"/>
            </a:xfrm>
            <a:custGeom>
              <a:avLst/>
              <a:gdLst/>
              <a:ahLst/>
              <a:cxnLst/>
              <a:rect r="r" b="b" t="t" l="l"/>
              <a:pathLst>
                <a:path h="184431" w="1693767">
                  <a:moveTo>
                    <a:pt x="61396" y="0"/>
                  </a:moveTo>
                  <a:lnTo>
                    <a:pt x="1632371" y="0"/>
                  </a:lnTo>
                  <a:cubicBezTo>
                    <a:pt x="1666279" y="0"/>
                    <a:pt x="1693767" y="27488"/>
                    <a:pt x="1693767" y="61396"/>
                  </a:cubicBezTo>
                  <a:lnTo>
                    <a:pt x="1693767" y="123035"/>
                  </a:lnTo>
                  <a:cubicBezTo>
                    <a:pt x="1693767" y="139318"/>
                    <a:pt x="1687299" y="154934"/>
                    <a:pt x="1675785" y="166448"/>
                  </a:cubicBezTo>
                  <a:cubicBezTo>
                    <a:pt x="1664271" y="177962"/>
                    <a:pt x="1648655" y="184431"/>
                    <a:pt x="1632371" y="184431"/>
                  </a:cubicBezTo>
                  <a:lnTo>
                    <a:pt x="61396" y="184431"/>
                  </a:lnTo>
                  <a:cubicBezTo>
                    <a:pt x="45113" y="184431"/>
                    <a:pt x="29496" y="177962"/>
                    <a:pt x="17982" y="166448"/>
                  </a:cubicBezTo>
                  <a:cubicBezTo>
                    <a:pt x="6468" y="154934"/>
                    <a:pt x="0" y="139318"/>
                    <a:pt x="0" y="123035"/>
                  </a:cubicBezTo>
                  <a:lnTo>
                    <a:pt x="0" y="61396"/>
                  </a:lnTo>
                  <a:cubicBezTo>
                    <a:pt x="0" y="45113"/>
                    <a:pt x="6468" y="29496"/>
                    <a:pt x="17982" y="17982"/>
                  </a:cubicBezTo>
                  <a:cubicBezTo>
                    <a:pt x="29496" y="6468"/>
                    <a:pt x="45113" y="0"/>
                    <a:pt x="61396" y="0"/>
                  </a:cubicBezTo>
                  <a:close/>
                </a:path>
              </a:pathLst>
            </a:custGeom>
            <a:solidFill>
              <a:srgbClr val="000000">
                <a:alpha val="0"/>
              </a:srgbClr>
            </a:solidFill>
            <a:ln w="38100" cap="rnd">
              <a:solidFill>
                <a:srgbClr val="243B90"/>
              </a:solidFill>
              <a:prstDash val="solid"/>
              <a:round/>
            </a:ln>
          </p:spPr>
        </p:sp>
        <p:sp>
          <p:nvSpPr>
            <p:cNvPr name="TextBox 14" id="14"/>
            <p:cNvSpPr txBox="true"/>
            <p:nvPr/>
          </p:nvSpPr>
          <p:spPr>
            <a:xfrm>
              <a:off x="0" y="-47625"/>
              <a:ext cx="1693767" cy="232056"/>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109039" y="6323090"/>
            <a:ext cx="4284311" cy="672380"/>
            <a:chOff x="0" y="0"/>
            <a:chExt cx="1128378" cy="177088"/>
          </a:xfrm>
        </p:grpSpPr>
        <p:sp>
          <p:nvSpPr>
            <p:cNvPr name="Freeform 16" id="16"/>
            <p:cNvSpPr/>
            <p:nvPr/>
          </p:nvSpPr>
          <p:spPr>
            <a:xfrm flipH="false" flipV="false" rot="0">
              <a:off x="0" y="0"/>
              <a:ext cx="1128378" cy="177088"/>
            </a:xfrm>
            <a:custGeom>
              <a:avLst/>
              <a:gdLst/>
              <a:ahLst/>
              <a:cxnLst/>
              <a:rect r="r" b="b" t="t" l="l"/>
              <a:pathLst>
                <a:path h="177088" w="1128378">
                  <a:moveTo>
                    <a:pt x="88544" y="0"/>
                  </a:moveTo>
                  <a:lnTo>
                    <a:pt x="1039834" y="0"/>
                  </a:lnTo>
                  <a:cubicBezTo>
                    <a:pt x="1063318" y="0"/>
                    <a:pt x="1085839" y="9329"/>
                    <a:pt x="1102444" y="25934"/>
                  </a:cubicBezTo>
                  <a:cubicBezTo>
                    <a:pt x="1119050" y="42539"/>
                    <a:pt x="1128378" y="65061"/>
                    <a:pt x="1128378" y="88544"/>
                  </a:cubicBezTo>
                  <a:lnTo>
                    <a:pt x="1128378" y="88544"/>
                  </a:lnTo>
                  <a:cubicBezTo>
                    <a:pt x="1128378" y="137445"/>
                    <a:pt x="1088736" y="177088"/>
                    <a:pt x="1039834" y="177088"/>
                  </a:cubicBezTo>
                  <a:lnTo>
                    <a:pt x="88544" y="177088"/>
                  </a:lnTo>
                  <a:cubicBezTo>
                    <a:pt x="65061" y="177088"/>
                    <a:pt x="42539" y="167759"/>
                    <a:pt x="25934" y="151154"/>
                  </a:cubicBezTo>
                  <a:cubicBezTo>
                    <a:pt x="9329" y="134549"/>
                    <a:pt x="0" y="112027"/>
                    <a:pt x="0" y="88544"/>
                  </a:cubicBezTo>
                  <a:lnTo>
                    <a:pt x="0" y="88544"/>
                  </a:lnTo>
                  <a:cubicBezTo>
                    <a:pt x="0" y="65061"/>
                    <a:pt x="9329" y="42539"/>
                    <a:pt x="25934" y="25934"/>
                  </a:cubicBezTo>
                  <a:cubicBezTo>
                    <a:pt x="42539" y="9329"/>
                    <a:pt x="65061" y="0"/>
                    <a:pt x="88544" y="0"/>
                  </a:cubicBezTo>
                  <a:close/>
                </a:path>
              </a:pathLst>
            </a:custGeom>
            <a:solidFill>
              <a:srgbClr val="000000">
                <a:alpha val="0"/>
              </a:srgbClr>
            </a:solidFill>
            <a:ln w="38100" cap="rnd">
              <a:solidFill>
                <a:srgbClr val="243B90"/>
              </a:solidFill>
              <a:prstDash val="solid"/>
              <a:round/>
            </a:ln>
          </p:spPr>
        </p:sp>
        <p:sp>
          <p:nvSpPr>
            <p:cNvPr name="TextBox 17" id="17"/>
            <p:cNvSpPr txBox="true"/>
            <p:nvPr/>
          </p:nvSpPr>
          <p:spPr>
            <a:xfrm>
              <a:off x="0" y="-47625"/>
              <a:ext cx="1128378" cy="22471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069985" y="5345855"/>
            <a:ext cx="6598299" cy="720061"/>
            <a:chOff x="0" y="0"/>
            <a:chExt cx="1737824" cy="189646"/>
          </a:xfrm>
        </p:grpSpPr>
        <p:sp>
          <p:nvSpPr>
            <p:cNvPr name="Freeform 19" id="19"/>
            <p:cNvSpPr/>
            <p:nvPr/>
          </p:nvSpPr>
          <p:spPr>
            <a:xfrm flipH="false" flipV="false" rot="0">
              <a:off x="0" y="0"/>
              <a:ext cx="1737824" cy="189646"/>
            </a:xfrm>
            <a:custGeom>
              <a:avLst/>
              <a:gdLst/>
              <a:ahLst/>
              <a:cxnLst/>
              <a:rect r="r" b="b" t="t" l="l"/>
              <a:pathLst>
                <a:path h="189646" w="1737824">
                  <a:moveTo>
                    <a:pt x="59839" y="0"/>
                  </a:moveTo>
                  <a:lnTo>
                    <a:pt x="1677984" y="0"/>
                  </a:lnTo>
                  <a:cubicBezTo>
                    <a:pt x="1711033" y="0"/>
                    <a:pt x="1737824" y="26791"/>
                    <a:pt x="1737824" y="59839"/>
                  </a:cubicBezTo>
                  <a:lnTo>
                    <a:pt x="1737824" y="129806"/>
                  </a:lnTo>
                  <a:cubicBezTo>
                    <a:pt x="1737824" y="162855"/>
                    <a:pt x="1711033" y="189646"/>
                    <a:pt x="1677984" y="189646"/>
                  </a:cubicBezTo>
                  <a:lnTo>
                    <a:pt x="59839" y="189646"/>
                  </a:lnTo>
                  <a:cubicBezTo>
                    <a:pt x="43969" y="189646"/>
                    <a:pt x="28749" y="183341"/>
                    <a:pt x="17527" y="172119"/>
                  </a:cubicBezTo>
                  <a:cubicBezTo>
                    <a:pt x="6304" y="160897"/>
                    <a:pt x="0" y="145677"/>
                    <a:pt x="0" y="129806"/>
                  </a:cubicBezTo>
                  <a:lnTo>
                    <a:pt x="0" y="59839"/>
                  </a:lnTo>
                  <a:cubicBezTo>
                    <a:pt x="0" y="26791"/>
                    <a:pt x="26791" y="0"/>
                    <a:pt x="59839" y="0"/>
                  </a:cubicBezTo>
                  <a:close/>
                </a:path>
              </a:pathLst>
            </a:custGeom>
            <a:solidFill>
              <a:srgbClr val="000000">
                <a:alpha val="0"/>
              </a:srgbClr>
            </a:solidFill>
            <a:ln w="38100" cap="rnd">
              <a:solidFill>
                <a:srgbClr val="243B90"/>
              </a:solidFill>
              <a:prstDash val="solid"/>
              <a:round/>
            </a:ln>
          </p:spPr>
        </p:sp>
        <p:sp>
          <p:nvSpPr>
            <p:cNvPr name="TextBox 20" id="20"/>
            <p:cNvSpPr txBox="true"/>
            <p:nvPr/>
          </p:nvSpPr>
          <p:spPr>
            <a:xfrm>
              <a:off x="0" y="-47625"/>
              <a:ext cx="1737824" cy="237271"/>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101377" y="7252645"/>
            <a:ext cx="6319506" cy="756018"/>
            <a:chOff x="0" y="0"/>
            <a:chExt cx="1664397" cy="199116"/>
          </a:xfrm>
        </p:grpSpPr>
        <p:sp>
          <p:nvSpPr>
            <p:cNvPr name="Freeform 22" id="22"/>
            <p:cNvSpPr/>
            <p:nvPr/>
          </p:nvSpPr>
          <p:spPr>
            <a:xfrm flipH="false" flipV="false" rot="0">
              <a:off x="0" y="0"/>
              <a:ext cx="1664397" cy="199116"/>
            </a:xfrm>
            <a:custGeom>
              <a:avLst/>
              <a:gdLst/>
              <a:ahLst/>
              <a:cxnLst/>
              <a:rect r="r" b="b" t="t" l="l"/>
              <a:pathLst>
                <a:path h="199116" w="1664397">
                  <a:moveTo>
                    <a:pt x="62479" y="0"/>
                  </a:moveTo>
                  <a:lnTo>
                    <a:pt x="1601917" y="0"/>
                  </a:lnTo>
                  <a:cubicBezTo>
                    <a:pt x="1618488" y="0"/>
                    <a:pt x="1634380" y="6583"/>
                    <a:pt x="1646097" y="18300"/>
                  </a:cubicBezTo>
                  <a:cubicBezTo>
                    <a:pt x="1657814" y="30017"/>
                    <a:pt x="1664397" y="45909"/>
                    <a:pt x="1664397" y="62479"/>
                  </a:cubicBezTo>
                  <a:lnTo>
                    <a:pt x="1664397" y="136637"/>
                  </a:lnTo>
                  <a:cubicBezTo>
                    <a:pt x="1664397" y="171143"/>
                    <a:pt x="1636424" y="199116"/>
                    <a:pt x="1601917" y="199116"/>
                  </a:cubicBezTo>
                  <a:lnTo>
                    <a:pt x="62479" y="199116"/>
                  </a:lnTo>
                  <a:cubicBezTo>
                    <a:pt x="45909" y="199116"/>
                    <a:pt x="30017" y="192533"/>
                    <a:pt x="18300" y="180816"/>
                  </a:cubicBezTo>
                  <a:cubicBezTo>
                    <a:pt x="6583" y="169099"/>
                    <a:pt x="0" y="153207"/>
                    <a:pt x="0" y="136637"/>
                  </a:cubicBezTo>
                  <a:lnTo>
                    <a:pt x="0" y="62479"/>
                  </a:lnTo>
                  <a:cubicBezTo>
                    <a:pt x="0" y="45909"/>
                    <a:pt x="6583" y="30017"/>
                    <a:pt x="18300" y="18300"/>
                  </a:cubicBezTo>
                  <a:cubicBezTo>
                    <a:pt x="30017" y="6583"/>
                    <a:pt x="45909" y="0"/>
                    <a:pt x="62479" y="0"/>
                  </a:cubicBezTo>
                  <a:close/>
                </a:path>
              </a:pathLst>
            </a:custGeom>
            <a:solidFill>
              <a:srgbClr val="000000">
                <a:alpha val="0"/>
              </a:srgbClr>
            </a:solidFill>
            <a:ln w="38100" cap="rnd">
              <a:solidFill>
                <a:srgbClr val="243B90"/>
              </a:solidFill>
              <a:prstDash val="solid"/>
              <a:round/>
            </a:ln>
          </p:spPr>
        </p:sp>
        <p:sp>
          <p:nvSpPr>
            <p:cNvPr name="TextBox 23" id="23"/>
            <p:cNvSpPr txBox="true"/>
            <p:nvPr/>
          </p:nvSpPr>
          <p:spPr>
            <a:xfrm>
              <a:off x="0" y="-47625"/>
              <a:ext cx="1664397" cy="246741"/>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109039" y="8265839"/>
            <a:ext cx="6466107" cy="698028"/>
            <a:chOff x="0" y="0"/>
            <a:chExt cx="1703008" cy="183843"/>
          </a:xfrm>
        </p:grpSpPr>
        <p:sp>
          <p:nvSpPr>
            <p:cNvPr name="Freeform 25" id="25"/>
            <p:cNvSpPr/>
            <p:nvPr/>
          </p:nvSpPr>
          <p:spPr>
            <a:xfrm flipH="false" flipV="false" rot="0">
              <a:off x="0" y="0"/>
              <a:ext cx="1703008" cy="183843"/>
            </a:xfrm>
            <a:custGeom>
              <a:avLst/>
              <a:gdLst/>
              <a:ahLst/>
              <a:cxnLst/>
              <a:rect r="r" b="b" t="t" l="l"/>
              <a:pathLst>
                <a:path h="183843" w="1703008">
                  <a:moveTo>
                    <a:pt x="61063" y="0"/>
                  </a:moveTo>
                  <a:lnTo>
                    <a:pt x="1641945" y="0"/>
                  </a:lnTo>
                  <a:cubicBezTo>
                    <a:pt x="1675669" y="0"/>
                    <a:pt x="1703008" y="27339"/>
                    <a:pt x="1703008" y="61063"/>
                  </a:cubicBezTo>
                  <a:lnTo>
                    <a:pt x="1703008" y="122780"/>
                  </a:lnTo>
                  <a:cubicBezTo>
                    <a:pt x="1703008" y="138975"/>
                    <a:pt x="1696574" y="154506"/>
                    <a:pt x="1685123" y="165958"/>
                  </a:cubicBezTo>
                  <a:cubicBezTo>
                    <a:pt x="1673671" y="177409"/>
                    <a:pt x="1658140" y="183843"/>
                    <a:pt x="1641945" y="183843"/>
                  </a:cubicBezTo>
                  <a:lnTo>
                    <a:pt x="61063" y="183843"/>
                  </a:lnTo>
                  <a:cubicBezTo>
                    <a:pt x="44868" y="183843"/>
                    <a:pt x="29336" y="177409"/>
                    <a:pt x="17885" y="165958"/>
                  </a:cubicBezTo>
                  <a:cubicBezTo>
                    <a:pt x="6433" y="154506"/>
                    <a:pt x="0" y="138975"/>
                    <a:pt x="0" y="122780"/>
                  </a:cubicBezTo>
                  <a:lnTo>
                    <a:pt x="0" y="61063"/>
                  </a:lnTo>
                  <a:cubicBezTo>
                    <a:pt x="0" y="44868"/>
                    <a:pt x="6433" y="29336"/>
                    <a:pt x="17885" y="17885"/>
                  </a:cubicBezTo>
                  <a:cubicBezTo>
                    <a:pt x="29336" y="6433"/>
                    <a:pt x="44868" y="0"/>
                    <a:pt x="61063" y="0"/>
                  </a:cubicBezTo>
                  <a:close/>
                </a:path>
              </a:pathLst>
            </a:custGeom>
            <a:solidFill>
              <a:srgbClr val="000000">
                <a:alpha val="0"/>
              </a:srgbClr>
            </a:solidFill>
            <a:ln w="38100" cap="rnd">
              <a:solidFill>
                <a:srgbClr val="243B90"/>
              </a:solidFill>
              <a:prstDash val="solid"/>
              <a:round/>
            </a:ln>
          </p:spPr>
        </p:sp>
        <p:sp>
          <p:nvSpPr>
            <p:cNvPr name="TextBox 26" id="26"/>
            <p:cNvSpPr txBox="true"/>
            <p:nvPr/>
          </p:nvSpPr>
          <p:spPr>
            <a:xfrm>
              <a:off x="0" y="-47625"/>
              <a:ext cx="1703008" cy="231468"/>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4228963" y="3244215"/>
            <a:ext cx="3086100" cy="394330"/>
            <a:chOff x="0" y="0"/>
            <a:chExt cx="812800" cy="103856"/>
          </a:xfrm>
        </p:grpSpPr>
        <p:sp>
          <p:nvSpPr>
            <p:cNvPr name="Freeform 28" id="28"/>
            <p:cNvSpPr/>
            <p:nvPr/>
          </p:nvSpPr>
          <p:spPr>
            <a:xfrm flipH="false" flipV="false" rot="0">
              <a:off x="0" y="0"/>
              <a:ext cx="812800" cy="103856"/>
            </a:xfrm>
            <a:custGeom>
              <a:avLst/>
              <a:gdLst/>
              <a:ahLst/>
              <a:cxnLst/>
              <a:rect r="r" b="b" t="t" l="l"/>
              <a:pathLst>
                <a:path h="103856" w="812800">
                  <a:moveTo>
                    <a:pt x="0" y="0"/>
                  </a:moveTo>
                  <a:lnTo>
                    <a:pt x="812800" y="0"/>
                  </a:lnTo>
                  <a:lnTo>
                    <a:pt x="812800" y="103856"/>
                  </a:lnTo>
                  <a:lnTo>
                    <a:pt x="0" y="103856"/>
                  </a:lnTo>
                  <a:close/>
                </a:path>
              </a:pathLst>
            </a:custGeom>
            <a:solidFill>
              <a:srgbClr val="A5C3DB"/>
            </a:solidFill>
          </p:spPr>
        </p:sp>
        <p:sp>
          <p:nvSpPr>
            <p:cNvPr name="TextBox 29" id="29"/>
            <p:cNvSpPr txBox="true"/>
            <p:nvPr/>
          </p:nvSpPr>
          <p:spPr>
            <a:xfrm>
              <a:off x="0" y="-47625"/>
              <a:ext cx="812800" cy="151481"/>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11007287" y="3645484"/>
            <a:ext cx="3086100" cy="417881"/>
            <a:chOff x="0" y="0"/>
            <a:chExt cx="812800" cy="110059"/>
          </a:xfrm>
        </p:grpSpPr>
        <p:sp>
          <p:nvSpPr>
            <p:cNvPr name="Freeform 31" id="31"/>
            <p:cNvSpPr/>
            <p:nvPr/>
          </p:nvSpPr>
          <p:spPr>
            <a:xfrm flipH="false" flipV="false" rot="0">
              <a:off x="0" y="0"/>
              <a:ext cx="812800" cy="110059"/>
            </a:xfrm>
            <a:custGeom>
              <a:avLst/>
              <a:gdLst/>
              <a:ahLst/>
              <a:cxnLst/>
              <a:rect r="r" b="b" t="t" l="l"/>
              <a:pathLst>
                <a:path h="110059" w="812800">
                  <a:moveTo>
                    <a:pt x="0" y="0"/>
                  </a:moveTo>
                  <a:lnTo>
                    <a:pt x="812800" y="0"/>
                  </a:lnTo>
                  <a:lnTo>
                    <a:pt x="812800" y="110059"/>
                  </a:lnTo>
                  <a:lnTo>
                    <a:pt x="0" y="110059"/>
                  </a:lnTo>
                  <a:close/>
                </a:path>
              </a:pathLst>
            </a:custGeom>
            <a:solidFill>
              <a:srgbClr val="A5C3DB"/>
            </a:solidFill>
          </p:spPr>
        </p:sp>
        <p:sp>
          <p:nvSpPr>
            <p:cNvPr name="TextBox 32" id="32"/>
            <p:cNvSpPr txBox="true"/>
            <p:nvPr/>
          </p:nvSpPr>
          <p:spPr>
            <a:xfrm>
              <a:off x="0" y="-47625"/>
              <a:ext cx="812800" cy="157684"/>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14093387" y="5292151"/>
            <a:ext cx="2474126" cy="426521"/>
            <a:chOff x="0" y="0"/>
            <a:chExt cx="651622" cy="112335"/>
          </a:xfrm>
        </p:grpSpPr>
        <p:sp>
          <p:nvSpPr>
            <p:cNvPr name="Freeform 34" id="34"/>
            <p:cNvSpPr/>
            <p:nvPr/>
          </p:nvSpPr>
          <p:spPr>
            <a:xfrm flipH="false" flipV="false" rot="0">
              <a:off x="0" y="0"/>
              <a:ext cx="651622" cy="112335"/>
            </a:xfrm>
            <a:custGeom>
              <a:avLst/>
              <a:gdLst/>
              <a:ahLst/>
              <a:cxnLst/>
              <a:rect r="r" b="b" t="t" l="l"/>
              <a:pathLst>
                <a:path h="112335" w="651622">
                  <a:moveTo>
                    <a:pt x="0" y="0"/>
                  </a:moveTo>
                  <a:lnTo>
                    <a:pt x="651622" y="0"/>
                  </a:lnTo>
                  <a:lnTo>
                    <a:pt x="651622" y="112335"/>
                  </a:lnTo>
                  <a:lnTo>
                    <a:pt x="0" y="112335"/>
                  </a:lnTo>
                  <a:close/>
                </a:path>
              </a:pathLst>
            </a:custGeom>
            <a:solidFill>
              <a:srgbClr val="A5C3DB"/>
            </a:solidFill>
          </p:spPr>
        </p:sp>
        <p:sp>
          <p:nvSpPr>
            <p:cNvPr name="TextBox 35" id="35"/>
            <p:cNvSpPr txBox="true"/>
            <p:nvPr/>
          </p:nvSpPr>
          <p:spPr>
            <a:xfrm>
              <a:off x="0" y="-47625"/>
              <a:ext cx="651622" cy="159960"/>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9297778" y="5718673"/>
            <a:ext cx="1709509" cy="438287"/>
            <a:chOff x="0" y="0"/>
            <a:chExt cx="450241" cy="115434"/>
          </a:xfrm>
        </p:grpSpPr>
        <p:sp>
          <p:nvSpPr>
            <p:cNvPr name="Freeform 37" id="37"/>
            <p:cNvSpPr/>
            <p:nvPr/>
          </p:nvSpPr>
          <p:spPr>
            <a:xfrm flipH="false" flipV="false" rot="0">
              <a:off x="0" y="0"/>
              <a:ext cx="450241" cy="115434"/>
            </a:xfrm>
            <a:custGeom>
              <a:avLst/>
              <a:gdLst/>
              <a:ahLst/>
              <a:cxnLst/>
              <a:rect r="r" b="b" t="t" l="l"/>
              <a:pathLst>
                <a:path h="115434" w="450241">
                  <a:moveTo>
                    <a:pt x="0" y="0"/>
                  </a:moveTo>
                  <a:lnTo>
                    <a:pt x="450241" y="0"/>
                  </a:lnTo>
                  <a:lnTo>
                    <a:pt x="450241" y="115434"/>
                  </a:lnTo>
                  <a:lnTo>
                    <a:pt x="0" y="115434"/>
                  </a:lnTo>
                  <a:close/>
                </a:path>
              </a:pathLst>
            </a:custGeom>
            <a:solidFill>
              <a:srgbClr val="A5C3DB"/>
            </a:solidFill>
          </p:spPr>
        </p:sp>
        <p:sp>
          <p:nvSpPr>
            <p:cNvPr name="TextBox 38" id="38"/>
            <p:cNvSpPr txBox="true"/>
            <p:nvPr/>
          </p:nvSpPr>
          <p:spPr>
            <a:xfrm>
              <a:off x="0" y="-47625"/>
              <a:ext cx="450241" cy="163059"/>
            </a:xfrm>
            <a:prstGeom prst="rect">
              <a:avLst/>
            </a:prstGeom>
          </p:spPr>
          <p:txBody>
            <a:bodyPr anchor="ctr" rtlCol="false" tIns="50800" lIns="50800" bIns="50800" rIns="50800"/>
            <a:lstStyle/>
            <a:p>
              <a:pPr algn="ctr">
                <a:lnSpc>
                  <a:spcPts val="2659"/>
                </a:lnSpc>
              </a:pPr>
            </a:p>
          </p:txBody>
        </p:sp>
      </p:grpSp>
      <p:sp>
        <p:nvSpPr>
          <p:cNvPr name="Freeform 39" id="39"/>
          <p:cNvSpPr/>
          <p:nvPr/>
        </p:nvSpPr>
        <p:spPr>
          <a:xfrm flipH="false" flipV="false" rot="0">
            <a:off x="10639425" y="6731584"/>
            <a:ext cx="5619480" cy="1357433"/>
          </a:xfrm>
          <a:custGeom>
            <a:avLst/>
            <a:gdLst/>
            <a:ahLst/>
            <a:cxnLst/>
            <a:rect r="r" b="b" t="t" l="l"/>
            <a:pathLst>
              <a:path h="1357433" w="5619480">
                <a:moveTo>
                  <a:pt x="0" y="0"/>
                </a:moveTo>
                <a:lnTo>
                  <a:pt x="5619480" y="0"/>
                </a:lnTo>
                <a:lnTo>
                  <a:pt x="5619480" y="1357433"/>
                </a:lnTo>
                <a:lnTo>
                  <a:pt x="0" y="1357433"/>
                </a:lnTo>
                <a:lnTo>
                  <a:pt x="0" y="0"/>
                </a:lnTo>
                <a:close/>
              </a:path>
            </a:pathLst>
          </a:custGeom>
          <a:blipFill>
            <a:blip r:embed="rId4"/>
            <a:stretch>
              <a:fillRect l="0" t="0" r="0" b="0"/>
            </a:stretch>
          </a:blipFill>
        </p:spPr>
      </p:sp>
      <p:grpSp>
        <p:nvGrpSpPr>
          <p:cNvPr name="Group 40" id="40"/>
          <p:cNvGrpSpPr/>
          <p:nvPr/>
        </p:nvGrpSpPr>
        <p:grpSpPr>
          <a:xfrm rot="0">
            <a:off x="10363065" y="6659280"/>
            <a:ext cx="6204448" cy="1623403"/>
            <a:chOff x="0" y="0"/>
            <a:chExt cx="1634093" cy="427563"/>
          </a:xfrm>
        </p:grpSpPr>
        <p:sp>
          <p:nvSpPr>
            <p:cNvPr name="Freeform 41" id="41"/>
            <p:cNvSpPr/>
            <p:nvPr/>
          </p:nvSpPr>
          <p:spPr>
            <a:xfrm flipH="false" flipV="false" rot="0">
              <a:off x="0" y="0"/>
              <a:ext cx="1634093" cy="427563"/>
            </a:xfrm>
            <a:custGeom>
              <a:avLst/>
              <a:gdLst/>
              <a:ahLst/>
              <a:cxnLst/>
              <a:rect r="r" b="b" t="t" l="l"/>
              <a:pathLst>
                <a:path h="427563" w="1634093">
                  <a:moveTo>
                    <a:pt x="0" y="0"/>
                  </a:moveTo>
                  <a:lnTo>
                    <a:pt x="1634093" y="0"/>
                  </a:lnTo>
                  <a:lnTo>
                    <a:pt x="1634093" y="427563"/>
                  </a:lnTo>
                  <a:lnTo>
                    <a:pt x="0" y="427563"/>
                  </a:lnTo>
                  <a:close/>
                </a:path>
              </a:pathLst>
            </a:custGeom>
            <a:solidFill>
              <a:srgbClr val="000000">
                <a:alpha val="0"/>
              </a:srgbClr>
            </a:solidFill>
            <a:ln w="57150" cap="sq">
              <a:solidFill>
                <a:srgbClr val="1F6BA9"/>
              </a:solidFill>
              <a:prstDash val="solid"/>
              <a:miter/>
            </a:ln>
          </p:spPr>
        </p:sp>
        <p:sp>
          <p:nvSpPr>
            <p:cNvPr name="TextBox 42" id="42"/>
            <p:cNvSpPr txBox="true"/>
            <p:nvPr/>
          </p:nvSpPr>
          <p:spPr>
            <a:xfrm>
              <a:off x="0" y="-47625"/>
              <a:ext cx="1634093" cy="475188"/>
            </a:xfrm>
            <a:prstGeom prst="rect">
              <a:avLst/>
            </a:prstGeom>
          </p:spPr>
          <p:txBody>
            <a:bodyPr anchor="ctr" rtlCol="false" tIns="50800" lIns="50800" bIns="50800" rIns="50800"/>
            <a:lstStyle/>
            <a:p>
              <a:pPr algn="ctr">
                <a:lnSpc>
                  <a:spcPts val="2659"/>
                </a:lnSpc>
              </a:pPr>
            </a:p>
          </p:txBody>
        </p:sp>
      </p:grpSp>
      <p:sp>
        <p:nvSpPr>
          <p:cNvPr name="TextBox 43" id="43"/>
          <p:cNvSpPr txBox="true"/>
          <p:nvPr/>
        </p:nvSpPr>
        <p:spPr>
          <a:xfrm rot="0">
            <a:off x="754577" y="579120"/>
            <a:ext cx="11795760" cy="716280"/>
          </a:xfrm>
          <a:prstGeom prst="rect">
            <a:avLst/>
          </a:prstGeom>
        </p:spPr>
        <p:txBody>
          <a:bodyPr anchor="t" rtlCol="false" tIns="0" lIns="0" bIns="0" rIns="0">
            <a:spAutoFit/>
          </a:bodyPr>
          <a:lstStyle/>
          <a:p>
            <a:pPr algn="l">
              <a:lnSpc>
                <a:spcPts val="4860"/>
              </a:lnSpc>
            </a:pPr>
            <a:r>
              <a:rPr lang="en-US" sz="4500">
                <a:solidFill>
                  <a:srgbClr val="404040"/>
                </a:solidFill>
                <a:latin typeface="Arial Bold"/>
              </a:rPr>
              <a:t>METODOLOGI</a:t>
            </a:r>
          </a:p>
        </p:txBody>
      </p:sp>
      <p:sp>
        <p:nvSpPr>
          <p:cNvPr name="TextBox 44" id="44"/>
          <p:cNvSpPr txBox="true"/>
          <p:nvPr/>
        </p:nvSpPr>
        <p:spPr>
          <a:xfrm rot="0">
            <a:off x="916502" y="1828428"/>
            <a:ext cx="385073" cy="705118"/>
          </a:xfrm>
          <a:prstGeom prst="rect">
            <a:avLst/>
          </a:prstGeom>
        </p:spPr>
        <p:txBody>
          <a:bodyPr anchor="t" rtlCol="false" tIns="0" lIns="0" bIns="0" rIns="0">
            <a:spAutoFit/>
          </a:bodyPr>
          <a:lstStyle/>
          <a:p>
            <a:pPr algn="l">
              <a:lnSpc>
                <a:spcPts val="4743"/>
              </a:lnSpc>
            </a:pPr>
            <a:r>
              <a:rPr lang="en-US" sz="4392">
                <a:solidFill>
                  <a:srgbClr val="000000"/>
                </a:solidFill>
                <a:latin typeface="Arial Bold"/>
              </a:rPr>
              <a:t>5</a:t>
            </a:r>
          </a:p>
        </p:txBody>
      </p:sp>
      <p:sp>
        <p:nvSpPr>
          <p:cNvPr name="TextBox 45" id="45"/>
          <p:cNvSpPr txBox="true"/>
          <p:nvPr/>
        </p:nvSpPr>
        <p:spPr>
          <a:xfrm rot="0">
            <a:off x="1109039" y="3192779"/>
            <a:ext cx="7409472" cy="1712596"/>
          </a:xfrm>
          <a:prstGeom prst="rect">
            <a:avLst/>
          </a:prstGeom>
        </p:spPr>
        <p:txBody>
          <a:bodyPr anchor="t" rtlCol="false" tIns="0" lIns="0" bIns="0" rIns="0">
            <a:spAutoFit/>
          </a:bodyPr>
          <a:lstStyle/>
          <a:p>
            <a:pPr algn="just">
              <a:lnSpc>
                <a:spcPts val="3240"/>
              </a:lnSpc>
            </a:pPr>
            <a:r>
              <a:rPr lang="en-US" sz="3000">
                <a:solidFill>
                  <a:srgbClr val="000000"/>
                </a:solidFill>
                <a:latin typeface="Arial Italics"/>
              </a:rPr>
              <a:t>Gradient Boosted Regression Tree</a:t>
            </a:r>
            <a:r>
              <a:rPr lang="en-US" sz="3000">
                <a:solidFill>
                  <a:srgbClr val="000000"/>
                </a:solidFill>
                <a:latin typeface="Arial"/>
              </a:rPr>
              <a:t> merupakan salah satu metode regresi yang bersifat fleksibel karena mewarisi sifat dari </a:t>
            </a:r>
            <a:r>
              <a:rPr lang="en-US" sz="3000">
                <a:solidFill>
                  <a:srgbClr val="000000"/>
                </a:solidFill>
                <a:latin typeface="Arial Italics"/>
              </a:rPr>
              <a:t>regression tree </a:t>
            </a:r>
            <a:r>
              <a:rPr lang="en-US" sz="3000">
                <a:solidFill>
                  <a:srgbClr val="000000"/>
                </a:solidFill>
                <a:latin typeface="Arial"/>
              </a:rPr>
              <a:t>(Shin 2015)</a:t>
            </a:r>
            <a:r>
              <a:rPr lang="en-US" sz="3000">
                <a:solidFill>
                  <a:srgbClr val="000000"/>
                </a:solidFill>
                <a:latin typeface="Arial Italics"/>
              </a:rPr>
              <a:t>.</a:t>
            </a:r>
          </a:p>
        </p:txBody>
      </p:sp>
      <p:sp>
        <p:nvSpPr>
          <p:cNvPr name="TextBox 46" id="46"/>
          <p:cNvSpPr txBox="true"/>
          <p:nvPr/>
        </p:nvSpPr>
        <p:spPr>
          <a:xfrm rot="0">
            <a:off x="1221302" y="9358678"/>
            <a:ext cx="7409472" cy="483871"/>
          </a:xfrm>
          <a:prstGeom prst="rect">
            <a:avLst/>
          </a:prstGeom>
        </p:spPr>
        <p:txBody>
          <a:bodyPr anchor="t" rtlCol="false" tIns="0" lIns="0" bIns="0" rIns="0">
            <a:spAutoFit/>
          </a:bodyPr>
          <a:lstStyle/>
          <a:p>
            <a:pPr algn="just">
              <a:lnSpc>
                <a:spcPts val="3240"/>
              </a:lnSpc>
            </a:pPr>
            <a:r>
              <a:rPr lang="en-US" sz="3000">
                <a:solidFill>
                  <a:srgbClr val="4472C4"/>
                </a:solidFill>
                <a:latin typeface="Arial"/>
              </a:rPr>
              <a:t>Kemampuan interpretasi yang tinggi</a:t>
            </a:r>
          </a:p>
        </p:txBody>
      </p:sp>
      <p:sp>
        <p:nvSpPr>
          <p:cNvPr name="TextBox 47" id="47"/>
          <p:cNvSpPr txBox="true"/>
          <p:nvPr/>
        </p:nvSpPr>
        <p:spPr>
          <a:xfrm rot="0">
            <a:off x="1270964" y="6420245"/>
            <a:ext cx="7409472" cy="483871"/>
          </a:xfrm>
          <a:prstGeom prst="rect">
            <a:avLst/>
          </a:prstGeom>
        </p:spPr>
        <p:txBody>
          <a:bodyPr anchor="t" rtlCol="false" tIns="0" lIns="0" bIns="0" rIns="0">
            <a:spAutoFit/>
          </a:bodyPr>
          <a:lstStyle/>
          <a:p>
            <a:pPr algn="just">
              <a:lnSpc>
                <a:spcPts val="3240"/>
              </a:lnSpc>
            </a:pPr>
            <a:r>
              <a:rPr lang="en-US" sz="3000">
                <a:solidFill>
                  <a:srgbClr val="4472C4"/>
                </a:solidFill>
                <a:latin typeface="Arial"/>
              </a:rPr>
              <a:t>Model yang sederhana</a:t>
            </a:r>
          </a:p>
        </p:txBody>
      </p:sp>
      <p:sp>
        <p:nvSpPr>
          <p:cNvPr name="TextBox 48" id="48"/>
          <p:cNvSpPr txBox="true"/>
          <p:nvPr/>
        </p:nvSpPr>
        <p:spPr>
          <a:xfrm rot="0">
            <a:off x="1230616" y="5462450"/>
            <a:ext cx="7409472" cy="483871"/>
          </a:xfrm>
          <a:prstGeom prst="rect">
            <a:avLst/>
          </a:prstGeom>
        </p:spPr>
        <p:txBody>
          <a:bodyPr anchor="t" rtlCol="false" tIns="0" lIns="0" bIns="0" rIns="0">
            <a:spAutoFit/>
          </a:bodyPr>
          <a:lstStyle/>
          <a:p>
            <a:pPr algn="just">
              <a:lnSpc>
                <a:spcPts val="3240"/>
              </a:lnSpc>
            </a:pPr>
            <a:r>
              <a:rPr lang="en-US" sz="3000">
                <a:solidFill>
                  <a:srgbClr val="4472C4"/>
                </a:solidFill>
                <a:latin typeface="Arial"/>
              </a:rPr>
              <a:t>Kemampuan interpretasi yang tinggi</a:t>
            </a:r>
          </a:p>
        </p:txBody>
      </p:sp>
      <p:sp>
        <p:nvSpPr>
          <p:cNvPr name="TextBox 49" id="49"/>
          <p:cNvSpPr txBox="true"/>
          <p:nvPr/>
        </p:nvSpPr>
        <p:spPr>
          <a:xfrm rot="0">
            <a:off x="1248152" y="7385995"/>
            <a:ext cx="7409472" cy="483871"/>
          </a:xfrm>
          <a:prstGeom prst="rect">
            <a:avLst/>
          </a:prstGeom>
        </p:spPr>
        <p:txBody>
          <a:bodyPr anchor="t" rtlCol="false" tIns="0" lIns="0" bIns="0" rIns="0">
            <a:spAutoFit/>
          </a:bodyPr>
          <a:lstStyle/>
          <a:p>
            <a:pPr algn="just">
              <a:lnSpc>
                <a:spcPts val="3240"/>
              </a:lnSpc>
            </a:pPr>
            <a:r>
              <a:rPr lang="en-US" sz="3000">
                <a:solidFill>
                  <a:srgbClr val="4472C4"/>
                </a:solidFill>
                <a:latin typeface="Arial"/>
              </a:rPr>
              <a:t>Menggunakan pendekatan </a:t>
            </a:r>
            <a:r>
              <a:rPr lang="en-US" sz="3000">
                <a:solidFill>
                  <a:srgbClr val="4472C4"/>
                </a:solidFill>
                <a:latin typeface="Arial Italics"/>
              </a:rPr>
              <a:t>boosting</a:t>
            </a:r>
          </a:p>
        </p:txBody>
      </p:sp>
      <p:sp>
        <p:nvSpPr>
          <p:cNvPr name="TextBox 50" id="50"/>
          <p:cNvSpPr txBox="true"/>
          <p:nvPr/>
        </p:nvSpPr>
        <p:spPr>
          <a:xfrm rot="0">
            <a:off x="1255640" y="8387625"/>
            <a:ext cx="7409472" cy="483871"/>
          </a:xfrm>
          <a:prstGeom prst="rect">
            <a:avLst/>
          </a:prstGeom>
        </p:spPr>
        <p:txBody>
          <a:bodyPr anchor="t" rtlCol="false" tIns="0" lIns="0" bIns="0" rIns="0">
            <a:spAutoFit/>
          </a:bodyPr>
          <a:lstStyle/>
          <a:p>
            <a:pPr algn="just">
              <a:lnSpc>
                <a:spcPts val="3240"/>
              </a:lnSpc>
            </a:pPr>
            <a:r>
              <a:rPr lang="en-US" sz="3000">
                <a:solidFill>
                  <a:srgbClr val="4472C4"/>
                </a:solidFill>
                <a:latin typeface="Arial"/>
              </a:rPr>
              <a:t>Memiliki keakuratan yang lebih tinggi</a:t>
            </a:r>
          </a:p>
        </p:txBody>
      </p:sp>
      <p:sp>
        <p:nvSpPr>
          <p:cNvPr name="TextBox 51" id="51"/>
          <p:cNvSpPr txBox="true"/>
          <p:nvPr/>
        </p:nvSpPr>
        <p:spPr>
          <a:xfrm rot="0">
            <a:off x="9297778" y="3215640"/>
            <a:ext cx="8718543" cy="2941320"/>
          </a:xfrm>
          <a:prstGeom prst="rect">
            <a:avLst/>
          </a:prstGeom>
        </p:spPr>
        <p:txBody>
          <a:bodyPr anchor="t" rtlCol="false" tIns="0" lIns="0" bIns="0" rIns="0">
            <a:spAutoFit/>
          </a:bodyPr>
          <a:lstStyle/>
          <a:p>
            <a:pPr algn="just">
              <a:lnSpc>
                <a:spcPts val="3240"/>
              </a:lnSpc>
              <a:spcBef>
                <a:spcPct val="0"/>
              </a:spcBef>
            </a:pPr>
            <a:r>
              <a:rPr lang="en-US" sz="3000">
                <a:solidFill>
                  <a:srgbClr val="000000"/>
                </a:solidFill>
                <a:latin typeface="Arial"/>
              </a:rPr>
              <a:t>Metode ini juga merupakan       penggabungan dari beberapa decision  trees. Tetapi, beda halnya dengan Random  Forest,  di mana pohon dilatih secara paralel pada sampel bootstrap dari  kumpulan  data  asli, pada metode Gradient Boosted Regression Tree, pohon dilatih  secara  berurutan (Athalia </a:t>
            </a:r>
            <a:r>
              <a:rPr lang="en-US" sz="3000">
                <a:solidFill>
                  <a:srgbClr val="000000"/>
                </a:solidFill>
                <a:latin typeface="Arial Italics"/>
              </a:rPr>
              <a:t>et al. </a:t>
            </a:r>
            <a:r>
              <a:rPr lang="en-US" sz="3000">
                <a:solidFill>
                  <a:srgbClr val="000000"/>
                </a:solidFill>
                <a:latin typeface="Arial"/>
              </a:rPr>
              <a:t>).</a:t>
            </a:r>
          </a:p>
        </p:txBody>
      </p:sp>
      <p:sp>
        <p:nvSpPr>
          <p:cNvPr name="TextBox 52" id="52"/>
          <p:cNvSpPr txBox="true"/>
          <p:nvPr/>
        </p:nvSpPr>
        <p:spPr>
          <a:xfrm rot="0">
            <a:off x="9297778" y="8584581"/>
            <a:ext cx="8811087" cy="1244346"/>
          </a:xfrm>
          <a:prstGeom prst="rect">
            <a:avLst/>
          </a:prstGeom>
        </p:spPr>
        <p:txBody>
          <a:bodyPr anchor="t" rtlCol="false" tIns="0" lIns="0" bIns="0" rIns="0">
            <a:spAutoFit/>
          </a:bodyPr>
          <a:lstStyle/>
          <a:p>
            <a:pPr algn="just">
              <a:lnSpc>
                <a:spcPts val="3132"/>
              </a:lnSpc>
              <a:spcBef>
                <a:spcPct val="0"/>
              </a:spcBef>
            </a:pPr>
            <a:r>
              <a:rPr lang="en-US" sz="2900">
                <a:solidFill>
                  <a:srgbClr val="000000"/>
                </a:solidFill>
                <a:latin typeface="Arial"/>
              </a:rPr>
              <a:t>Dimana hm (xi;qm) merupakan nilai pohon keputusan dan  n    merupakan parameter yang menentukan seberapa cepat ditemukannya hasil dari metode.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21573" y="1457325"/>
            <a:ext cx="13407390" cy="57150"/>
          </a:xfrm>
          <a:prstGeom prst="line">
            <a:avLst/>
          </a:prstGeom>
          <a:ln cap="rnd" w="95250">
            <a:solidFill>
              <a:srgbClr val="4472C4"/>
            </a:solidFill>
            <a:prstDash val="sysDot"/>
            <a:headEnd type="none" len="sm" w="sm"/>
            <a:tailEnd type="none" len="sm" w="sm"/>
          </a:ln>
        </p:spPr>
      </p:sp>
      <p:sp>
        <p:nvSpPr>
          <p:cNvPr name="Freeform 3" id="3"/>
          <p:cNvSpPr/>
          <p:nvPr/>
        </p:nvSpPr>
        <p:spPr>
          <a:xfrm flipH="false" flipV="false" rot="0">
            <a:off x="14617213" y="478770"/>
            <a:ext cx="3119674" cy="816630"/>
          </a:xfrm>
          <a:custGeom>
            <a:avLst/>
            <a:gdLst/>
            <a:ahLst/>
            <a:cxnLst/>
            <a:rect r="r" b="b" t="t" l="l"/>
            <a:pathLst>
              <a:path h="816630" w="3119674">
                <a:moveTo>
                  <a:pt x="0" y="0"/>
                </a:moveTo>
                <a:lnTo>
                  <a:pt x="3119674" y="0"/>
                </a:lnTo>
                <a:lnTo>
                  <a:pt x="3119674" y="816630"/>
                </a:lnTo>
                <a:lnTo>
                  <a:pt x="0" y="816630"/>
                </a:lnTo>
                <a:lnTo>
                  <a:pt x="0" y="0"/>
                </a:lnTo>
                <a:close/>
              </a:path>
            </a:pathLst>
          </a:custGeom>
          <a:blipFill>
            <a:blip r:embed="rId2"/>
            <a:stretch>
              <a:fillRect l="0" t="0" r="0" b="0"/>
            </a:stretch>
          </a:blipFill>
        </p:spPr>
      </p:sp>
      <p:sp>
        <p:nvSpPr>
          <p:cNvPr name="Freeform 4" id="4"/>
          <p:cNvSpPr/>
          <p:nvPr/>
        </p:nvSpPr>
        <p:spPr>
          <a:xfrm flipH="false" flipV="false" rot="0">
            <a:off x="-34290" y="3160644"/>
            <a:ext cx="638463" cy="7141879"/>
          </a:xfrm>
          <a:custGeom>
            <a:avLst/>
            <a:gdLst/>
            <a:ahLst/>
            <a:cxnLst/>
            <a:rect r="r" b="b" t="t" l="l"/>
            <a:pathLst>
              <a:path h="7141879" w="638463">
                <a:moveTo>
                  <a:pt x="0" y="0"/>
                </a:moveTo>
                <a:lnTo>
                  <a:pt x="638463" y="0"/>
                </a:lnTo>
                <a:lnTo>
                  <a:pt x="638463" y="7141879"/>
                </a:lnTo>
                <a:lnTo>
                  <a:pt x="0" y="7141879"/>
                </a:lnTo>
                <a:lnTo>
                  <a:pt x="0" y="0"/>
                </a:lnTo>
                <a:close/>
              </a:path>
            </a:pathLst>
          </a:custGeom>
          <a:blipFill>
            <a:blip r:embed="rId3"/>
            <a:stretch>
              <a:fillRect l="0" t="0" r="0" b="0"/>
            </a:stretch>
          </a:blipFill>
        </p:spPr>
      </p:sp>
      <p:grpSp>
        <p:nvGrpSpPr>
          <p:cNvPr name="Group 5" id="5"/>
          <p:cNvGrpSpPr/>
          <p:nvPr/>
        </p:nvGrpSpPr>
        <p:grpSpPr>
          <a:xfrm rot="0">
            <a:off x="1658047" y="1813295"/>
            <a:ext cx="6532860" cy="699023"/>
            <a:chOff x="0" y="0"/>
            <a:chExt cx="1720589" cy="184105"/>
          </a:xfrm>
        </p:grpSpPr>
        <p:sp>
          <p:nvSpPr>
            <p:cNvPr name="Freeform 6" id="6"/>
            <p:cNvSpPr/>
            <p:nvPr/>
          </p:nvSpPr>
          <p:spPr>
            <a:xfrm flipH="false" flipV="false" rot="0">
              <a:off x="0" y="0"/>
              <a:ext cx="1720589" cy="184105"/>
            </a:xfrm>
            <a:custGeom>
              <a:avLst/>
              <a:gdLst/>
              <a:ahLst/>
              <a:cxnLst/>
              <a:rect r="r" b="b" t="t" l="l"/>
              <a:pathLst>
                <a:path h="184105" w="1720589">
                  <a:moveTo>
                    <a:pt x="85325" y="0"/>
                  </a:moveTo>
                  <a:lnTo>
                    <a:pt x="1635263" y="0"/>
                  </a:lnTo>
                  <a:cubicBezTo>
                    <a:pt x="1682387" y="0"/>
                    <a:pt x="1720589" y="38201"/>
                    <a:pt x="1720589" y="85325"/>
                  </a:cubicBezTo>
                  <a:lnTo>
                    <a:pt x="1720589" y="98780"/>
                  </a:lnTo>
                  <a:cubicBezTo>
                    <a:pt x="1720589" y="145903"/>
                    <a:pt x="1682387" y="184105"/>
                    <a:pt x="1635263" y="184105"/>
                  </a:cubicBezTo>
                  <a:lnTo>
                    <a:pt x="85325" y="184105"/>
                  </a:lnTo>
                  <a:cubicBezTo>
                    <a:pt x="38201" y="184105"/>
                    <a:pt x="0" y="145903"/>
                    <a:pt x="0" y="98780"/>
                  </a:cubicBezTo>
                  <a:lnTo>
                    <a:pt x="0" y="85325"/>
                  </a:lnTo>
                  <a:cubicBezTo>
                    <a:pt x="0" y="38201"/>
                    <a:pt x="38201" y="0"/>
                    <a:pt x="85325" y="0"/>
                  </a:cubicBezTo>
                  <a:close/>
                </a:path>
              </a:pathLst>
            </a:custGeom>
            <a:gradFill rotWithShape="true">
              <a:gsLst>
                <a:gs pos="0">
                  <a:srgbClr val="85BCE8">
                    <a:alpha val="100000"/>
                  </a:srgbClr>
                </a:gs>
                <a:gs pos="100000">
                  <a:srgbClr val="EBEBEB">
                    <a:alpha val="100000"/>
                  </a:srgbClr>
                </a:gs>
              </a:gsLst>
              <a:path path="circle">
                <a:fillToRect l="50000" r="50000" t="50000" b="50000"/>
              </a:path>
            </a:gradFill>
            <a:ln w="9525" cap="rnd">
              <a:gradFill>
                <a:gsLst>
                  <a:gs pos="0">
                    <a:srgbClr val="FFFFFF">
                      <a:alpha val="100000"/>
                    </a:srgbClr>
                  </a:gs>
                  <a:gs pos="100000">
                    <a:srgbClr val="84C7FC">
                      <a:alpha val="100000"/>
                    </a:srgbClr>
                  </a:gs>
                </a:gsLst>
                <a:path path="circle">
                  <a:fillToRect l="50000" r="50000" t="50000" b="50000"/>
                </a:path>
              </a:gradFill>
              <a:prstDash val="solid"/>
              <a:round/>
            </a:ln>
          </p:spPr>
        </p:sp>
        <p:sp>
          <p:nvSpPr>
            <p:cNvPr name="TextBox 7" id="7"/>
            <p:cNvSpPr txBox="true"/>
            <p:nvPr/>
          </p:nvSpPr>
          <p:spPr>
            <a:xfrm>
              <a:off x="0" y="0"/>
              <a:ext cx="1720589" cy="184105"/>
            </a:xfrm>
            <a:prstGeom prst="rect">
              <a:avLst/>
            </a:prstGeom>
          </p:spPr>
          <p:txBody>
            <a:bodyPr anchor="ctr" rtlCol="false" tIns="50800" lIns="50800" bIns="50800" rIns="50800"/>
            <a:lstStyle/>
            <a:p>
              <a:pPr algn="ctr">
                <a:lnSpc>
                  <a:spcPts val="3110"/>
                </a:lnSpc>
              </a:pPr>
              <a:r>
                <a:rPr lang="en-US" sz="3200">
                  <a:solidFill>
                    <a:srgbClr val="000000"/>
                  </a:solidFill>
                  <a:latin typeface="Arial Bold Italics"/>
                </a:rPr>
                <a:t>Metode Analisis: Diagram Alir</a:t>
              </a:r>
            </a:p>
          </p:txBody>
        </p:sp>
      </p:grpSp>
      <p:grpSp>
        <p:nvGrpSpPr>
          <p:cNvPr name="Group 8" id="8"/>
          <p:cNvGrpSpPr/>
          <p:nvPr/>
        </p:nvGrpSpPr>
        <p:grpSpPr>
          <a:xfrm rot="0">
            <a:off x="821573" y="1774776"/>
            <a:ext cx="693599" cy="6935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E6E6"/>
            </a:solidFill>
          </p:spPr>
        </p:sp>
        <p:sp>
          <p:nvSpPr>
            <p:cNvPr name="TextBox 10" id="10"/>
            <p:cNvSpPr txBox="true"/>
            <p:nvPr/>
          </p:nvSpPr>
          <p:spPr>
            <a:xfrm>
              <a:off x="76200" y="-66675"/>
              <a:ext cx="660400" cy="803275"/>
            </a:xfrm>
            <a:prstGeom prst="rect">
              <a:avLst/>
            </a:prstGeom>
          </p:spPr>
          <p:txBody>
            <a:bodyPr anchor="ctr" rtlCol="false" tIns="50800" lIns="50800" bIns="50800" rIns="50800"/>
            <a:lstStyle/>
            <a:p>
              <a:pPr algn="ctr">
                <a:lnSpc>
                  <a:spcPts val="5039"/>
                </a:lnSpc>
              </a:pPr>
            </a:p>
          </p:txBody>
        </p:sp>
      </p:grpSp>
      <p:sp>
        <p:nvSpPr>
          <p:cNvPr name="Freeform 11" id="11"/>
          <p:cNvSpPr/>
          <p:nvPr/>
        </p:nvSpPr>
        <p:spPr>
          <a:xfrm flipH="false" flipV="false" rot="0">
            <a:off x="4651290" y="2759969"/>
            <a:ext cx="8985420" cy="7051181"/>
          </a:xfrm>
          <a:custGeom>
            <a:avLst/>
            <a:gdLst/>
            <a:ahLst/>
            <a:cxnLst/>
            <a:rect r="r" b="b" t="t" l="l"/>
            <a:pathLst>
              <a:path h="7051181" w="8985420">
                <a:moveTo>
                  <a:pt x="0" y="0"/>
                </a:moveTo>
                <a:lnTo>
                  <a:pt x="8985420" y="0"/>
                </a:lnTo>
                <a:lnTo>
                  <a:pt x="8985420" y="7051181"/>
                </a:lnTo>
                <a:lnTo>
                  <a:pt x="0" y="7051181"/>
                </a:lnTo>
                <a:lnTo>
                  <a:pt x="0" y="0"/>
                </a:lnTo>
                <a:close/>
              </a:path>
            </a:pathLst>
          </a:custGeom>
          <a:blipFill>
            <a:blip r:embed="rId4"/>
            <a:stretch>
              <a:fillRect l="0" t="0" r="0" b="0"/>
            </a:stretch>
          </a:blipFill>
        </p:spPr>
      </p:sp>
      <p:sp>
        <p:nvSpPr>
          <p:cNvPr name="TextBox 12" id="12"/>
          <p:cNvSpPr txBox="true"/>
          <p:nvPr/>
        </p:nvSpPr>
        <p:spPr>
          <a:xfrm rot="0">
            <a:off x="754577" y="579120"/>
            <a:ext cx="11795760" cy="716280"/>
          </a:xfrm>
          <a:prstGeom prst="rect">
            <a:avLst/>
          </a:prstGeom>
        </p:spPr>
        <p:txBody>
          <a:bodyPr anchor="t" rtlCol="false" tIns="0" lIns="0" bIns="0" rIns="0">
            <a:spAutoFit/>
          </a:bodyPr>
          <a:lstStyle/>
          <a:p>
            <a:pPr algn="l">
              <a:lnSpc>
                <a:spcPts val="4860"/>
              </a:lnSpc>
            </a:pPr>
            <a:r>
              <a:rPr lang="en-US" sz="4500">
                <a:solidFill>
                  <a:srgbClr val="404040"/>
                </a:solidFill>
                <a:latin typeface="Arial Bold"/>
              </a:rPr>
              <a:t>METODOLOGI</a:t>
            </a:r>
          </a:p>
        </p:txBody>
      </p:sp>
      <p:sp>
        <p:nvSpPr>
          <p:cNvPr name="TextBox 13" id="13"/>
          <p:cNvSpPr txBox="true"/>
          <p:nvPr/>
        </p:nvSpPr>
        <p:spPr>
          <a:xfrm rot="0">
            <a:off x="983498" y="1822029"/>
            <a:ext cx="385073" cy="705118"/>
          </a:xfrm>
          <a:prstGeom prst="rect">
            <a:avLst/>
          </a:prstGeom>
        </p:spPr>
        <p:txBody>
          <a:bodyPr anchor="t" rtlCol="false" tIns="0" lIns="0" bIns="0" rIns="0">
            <a:spAutoFit/>
          </a:bodyPr>
          <a:lstStyle/>
          <a:p>
            <a:pPr algn="l">
              <a:lnSpc>
                <a:spcPts val="4743"/>
              </a:lnSpc>
            </a:pPr>
            <a:r>
              <a:rPr lang="en-US" sz="4392">
                <a:solidFill>
                  <a:srgbClr val="000000"/>
                </a:solidFill>
                <a:latin typeface="Arial Bold"/>
              </a:rPr>
              <a:t>6</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21573" y="1457325"/>
            <a:ext cx="13407390" cy="57150"/>
          </a:xfrm>
          <a:prstGeom prst="line">
            <a:avLst/>
          </a:prstGeom>
          <a:ln cap="rnd" w="95250">
            <a:solidFill>
              <a:srgbClr val="4472C4"/>
            </a:solidFill>
            <a:prstDash val="sysDot"/>
            <a:headEnd type="none" len="sm" w="sm"/>
            <a:tailEnd type="none" len="sm" w="sm"/>
          </a:ln>
        </p:spPr>
      </p:sp>
      <p:sp>
        <p:nvSpPr>
          <p:cNvPr name="Freeform 3" id="3"/>
          <p:cNvSpPr/>
          <p:nvPr/>
        </p:nvSpPr>
        <p:spPr>
          <a:xfrm flipH="false" flipV="false" rot="0">
            <a:off x="14617213" y="478770"/>
            <a:ext cx="3119674" cy="816630"/>
          </a:xfrm>
          <a:custGeom>
            <a:avLst/>
            <a:gdLst/>
            <a:ahLst/>
            <a:cxnLst/>
            <a:rect r="r" b="b" t="t" l="l"/>
            <a:pathLst>
              <a:path h="816630" w="3119674">
                <a:moveTo>
                  <a:pt x="0" y="0"/>
                </a:moveTo>
                <a:lnTo>
                  <a:pt x="3119674" y="0"/>
                </a:lnTo>
                <a:lnTo>
                  <a:pt x="3119674" y="816630"/>
                </a:lnTo>
                <a:lnTo>
                  <a:pt x="0" y="816630"/>
                </a:lnTo>
                <a:lnTo>
                  <a:pt x="0" y="0"/>
                </a:lnTo>
                <a:close/>
              </a:path>
            </a:pathLst>
          </a:custGeom>
          <a:blipFill>
            <a:blip r:embed="rId2"/>
            <a:stretch>
              <a:fillRect l="0" t="0" r="0" b="0"/>
            </a:stretch>
          </a:blipFill>
        </p:spPr>
      </p:sp>
      <p:sp>
        <p:nvSpPr>
          <p:cNvPr name="Freeform 4" id="4"/>
          <p:cNvSpPr/>
          <p:nvPr/>
        </p:nvSpPr>
        <p:spPr>
          <a:xfrm flipH="false" flipV="false" rot="0">
            <a:off x="-34290" y="3160644"/>
            <a:ext cx="638463" cy="7141879"/>
          </a:xfrm>
          <a:custGeom>
            <a:avLst/>
            <a:gdLst/>
            <a:ahLst/>
            <a:cxnLst/>
            <a:rect r="r" b="b" t="t" l="l"/>
            <a:pathLst>
              <a:path h="7141879" w="638463">
                <a:moveTo>
                  <a:pt x="0" y="0"/>
                </a:moveTo>
                <a:lnTo>
                  <a:pt x="638463" y="0"/>
                </a:lnTo>
                <a:lnTo>
                  <a:pt x="638463" y="7141879"/>
                </a:lnTo>
                <a:lnTo>
                  <a:pt x="0" y="7141879"/>
                </a:lnTo>
                <a:lnTo>
                  <a:pt x="0" y="0"/>
                </a:lnTo>
                <a:close/>
              </a:path>
            </a:pathLst>
          </a:custGeom>
          <a:blipFill>
            <a:blip r:embed="rId3"/>
            <a:stretch>
              <a:fillRect l="0" t="0" r="0" b="0"/>
            </a:stretch>
          </a:blipFill>
        </p:spPr>
      </p:sp>
      <p:grpSp>
        <p:nvGrpSpPr>
          <p:cNvPr name="Group 5" id="5"/>
          <p:cNvGrpSpPr/>
          <p:nvPr/>
        </p:nvGrpSpPr>
        <p:grpSpPr>
          <a:xfrm rot="0">
            <a:off x="2235411" y="2810314"/>
            <a:ext cx="10673178" cy="742137"/>
            <a:chOff x="0" y="0"/>
            <a:chExt cx="2811043" cy="195460"/>
          </a:xfrm>
        </p:grpSpPr>
        <p:sp>
          <p:nvSpPr>
            <p:cNvPr name="Freeform 6" id="6"/>
            <p:cNvSpPr/>
            <p:nvPr/>
          </p:nvSpPr>
          <p:spPr>
            <a:xfrm flipH="false" flipV="false" rot="0">
              <a:off x="0" y="0"/>
              <a:ext cx="2811043" cy="195460"/>
            </a:xfrm>
            <a:custGeom>
              <a:avLst/>
              <a:gdLst/>
              <a:ahLst/>
              <a:cxnLst/>
              <a:rect r="r" b="b" t="t" l="l"/>
              <a:pathLst>
                <a:path h="195460" w="2811043">
                  <a:moveTo>
                    <a:pt x="36993" y="0"/>
                  </a:moveTo>
                  <a:lnTo>
                    <a:pt x="2774049" y="0"/>
                  </a:lnTo>
                  <a:cubicBezTo>
                    <a:pt x="2794480" y="0"/>
                    <a:pt x="2811043" y="16563"/>
                    <a:pt x="2811043" y="36993"/>
                  </a:cubicBezTo>
                  <a:lnTo>
                    <a:pt x="2811043" y="158467"/>
                  </a:lnTo>
                  <a:cubicBezTo>
                    <a:pt x="2811043" y="168278"/>
                    <a:pt x="2807146" y="177687"/>
                    <a:pt x="2800208" y="184625"/>
                  </a:cubicBezTo>
                  <a:cubicBezTo>
                    <a:pt x="2793270" y="191562"/>
                    <a:pt x="2783861" y="195460"/>
                    <a:pt x="2774049" y="195460"/>
                  </a:cubicBezTo>
                  <a:lnTo>
                    <a:pt x="36993" y="195460"/>
                  </a:lnTo>
                  <a:cubicBezTo>
                    <a:pt x="27182" y="195460"/>
                    <a:pt x="17773" y="191562"/>
                    <a:pt x="10835" y="184625"/>
                  </a:cubicBezTo>
                  <a:cubicBezTo>
                    <a:pt x="3898" y="177687"/>
                    <a:pt x="0" y="168278"/>
                    <a:pt x="0" y="158467"/>
                  </a:cubicBezTo>
                  <a:lnTo>
                    <a:pt x="0" y="36993"/>
                  </a:lnTo>
                  <a:cubicBezTo>
                    <a:pt x="0" y="27182"/>
                    <a:pt x="3898" y="17773"/>
                    <a:pt x="10835" y="10835"/>
                  </a:cubicBezTo>
                  <a:cubicBezTo>
                    <a:pt x="17773" y="3898"/>
                    <a:pt x="27182" y="0"/>
                    <a:pt x="36993" y="0"/>
                  </a:cubicBezTo>
                  <a:close/>
                </a:path>
              </a:pathLst>
            </a:custGeom>
            <a:solidFill>
              <a:srgbClr val="C7E8FB"/>
            </a:solidFill>
          </p:spPr>
        </p:sp>
        <p:sp>
          <p:nvSpPr>
            <p:cNvPr name="TextBox 7" id="7"/>
            <p:cNvSpPr txBox="true"/>
            <p:nvPr/>
          </p:nvSpPr>
          <p:spPr>
            <a:xfrm>
              <a:off x="0" y="38100"/>
              <a:ext cx="2811043" cy="157360"/>
            </a:xfrm>
            <a:prstGeom prst="rect">
              <a:avLst/>
            </a:prstGeom>
          </p:spPr>
          <p:txBody>
            <a:bodyPr anchor="ctr" rtlCol="false" tIns="50800" lIns="50800" bIns="50800" rIns="50800"/>
            <a:lstStyle/>
            <a:p>
              <a:pPr algn="ctr">
                <a:lnSpc>
                  <a:spcPts val="2332"/>
                </a:lnSpc>
              </a:pPr>
            </a:p>
          </p:txBody>
        </p:sp>
      </p:grpSp>
      <p:sp>
        <p:nvSpPr>
          <p:cNvPr name="TextBox 8" id="8"/>
          <p:cNvSpPr txBox="true"/>
          <p:nvPr/>
        </p:nvSpPr>
        <p:spPr>
          <a:xfrm rot="0">
            <a:off x="1985216" y="3904295"/>
            <a:ext cx="14362373" cy="5091479"/>
          </a:xfrm>
          <a:prstGeom prst="rect">
            <a:avLst/>
          </a:prstGeom>
        </p:spPr>
        <p:txBody>
          <a:bodyPr anchor="t" rtlCol="false" tIns="0" lIns="0" bIns="0" rIns="0">
            <a:spAutoFit/>
          </a:bodyPr>
          <a:lstStyle/>
          <a:p>
            <a:pPr marL="626109" indent="-313054" lvl="1">
              <a:lnSpc>
                <a:spcPts val="3131"/>
              </a:lnSpc>
              <a:buFont typeface="Arial"/>
              <a:buChar char="•"/>
            </a:pPr>
            <a:r>
              <a:rPr lang="en-US" sz="2899">
                <a:solidFill>
                  <a:srgbClr val="000000"/>
                </a:solidFill>
                <a:latin typeface="Glacial Indifference"/>
              </a:rPr>
              <a:t>Memeriksa kelengkapan dan </a:t>
            </a:r>
            <a:r>
              <a:rPr lang="en-US" sz="2899">
                <a:solidFill>
                  <a:srgbClr val="000000"/>
                </a:solidFill>
                <a:latin typeface="Glacial Indifference Italics"/>
              </a:rPr>
              <a:t>cleaning</a:t>
            </a:r>
            <a:r>
              <a:rPr lang="en-US" sz="2899">
                <a:solidFill>
                  <a:srgbClr val="000000"/>
                </a:solidFill>
                <a:latin typeface="Glacial Indifference"/>
              </a:rPr>
              <a:t> data </a:t>
            </a:r>
          </a:p>
          <a:p>
            <a:pPr marL="626109" indent="-313054" lvl="1">
              <a:lnSpc>
                <a:spcPts val="3131"/>
              </a:lnSpc>
              <a:buFont typeface="Arial"/>
              <a:buChar char="•"/>
            </a:pPr>
            <a:r>
              <a:rPr lang="en-US" sz="2899">
                <a:solidFill>
                  <a:srgbClr val="000000"/>
                </a:solidFill>
                <a:latin typeface="Glacial Indifference"/>
              </a:rPr>
              <a:t>Eksplorasi data menggunakan boxplot dan matriks korelasi</a:t>
            </a:r>
          </a:p>
          <a:p>
            <a:pPr marL="626109" indent="-313054" lvl="1">
              <a:lnSpc>
                <a:spcPts val="3131"/>
              </a:lnSpc>
              <a:buFont typeface="Arial"/>
              <a:buChar char="•"/>
            </a:pPr>
            <a:r>
              <a:rPr lang="en-US" sz="2899">
                <a:solidFill>
                  <a:srgbClr val="000000"/>
                </a:solidFill>
                <a:latin typeface="Glacial Indifference"/>
              </a:rPr>
              <a:t>Membagi data menjadi 2 bagian yaitu data </a:t>
            </a:r>
            <a:r>
              <a:rPr lang="en-US" sz="2899">
                <a:solidFill>
                  <a:srgbClr val="000000"/>
                </a:solidFill>
                <a:latin typeface="Glacial Indifference Italics"/>
              </a:rPr>
              <a:t>train</a:t>
            </a:r>
            <a:r>
              <a:rPr lang="en-US" sz="2899">
                <a:solidFill>
                  <a:srgbClr val="000000"/>
                </a:solidFill>
                <a:latin typeface="Glacial Indifference"/>
              </a:rPr>
              <a:t> dan data </a:t>
            </a:r>
            <a:r>
              <a:rPr lang="en-US" sz="2899">
                <a:solidFill>
                  <a:srgbClr val="000000"/>
                </a:solidFill>
                <a:latin typeface="Glacial Indifference Italics"/>
              </a:rPr>
              <a:t>test </a:t>
            </a:r>
            <a:r>
              <a:rPr lang="en-US" sz="2899">
                <a:solidFill>
                  <a:srgbClr val="000000"/>
                </a:solidFill>
                <a:latin typeface="Glacial Indifference"/>
              </a:rPr>
              <a:t>dengan rasio 80:20 </a:t>
            </a:r>
          </a:p>
          <a:p>
            <a:pPr marL="626109" indent="-313054" lvl="1">
              <a:lnSpc>
                <a:spcPts val="3131"/>
              </a:lnSpc>
              <a:buFont typeface="Arial"/>
              <a:buChar char="•"/>
            </a:pPr>
            <a:r>
              <a:rPr lang="en-US" sz="2899">
                <a:solidFill>
                  <a:srgbClr val="000000"/>
                </a:solidFill>
                <a:latin typeface="Glacial Indifference"/>
              </a:rPr>
              <a:t>P</a:t>
            </a:r>
            <a:r>
              <a:rPr lang="en-US" sz="2899">
                <a:solidFill>
                  <a:srgbClr val="000000"/>
                </a:solidFill>
                <a:latin typeface="Glacial Indifference"/>
              </a:rPr>
              <a:t>emodelan regresi pertama dengan </a:t>
            </a:r>
            <a:r>
              <a:rPr lang="en-US" sz="2899">
                <a:solidFill>
                  <a:srgbClr val="000000"/>
                </a:solidFill>
                <a:latin typeface="Glacial Indifference Italics"/>
              </a:rPr>
              <a:t>Random Forest Trees</a:t>
            </a:r>
            <a:r>
              <a:rPr lang="en-US" sz="2899">
                <a:solidFill>
                  <a:srgbClr val="000000"/>
                </a:solidFill>
                <a:latin typeface="Glacial Indifference"/>
              </a:rPr>
              <a:t> menggunakan data </a:t>
            </a:r>
            <a:r>
              <a:rPr lang="en-US" sz="2899">
                <a:solidFill>
                  <a:srgbClr val="000000"/>
                </a:solidFill>
                <a:latin typeface="Glacial Indifference Italics"/>
              </a:rPr>
              <a:t>train</a:t>
            </a:r>
          </a:p>
          <a:p>
            <a:pPr marL="626109" indent="-313054" lvl="1">
              <a:lnSpc>
                <a:spcPts val="3131"/>
              </a:lnSpc>
              <a:buFont typeface="Arial"/>
              <a:buChar char="•"/>
            </a:pPr>
            <a:r>
              <a:rPr lang="en-US" sz="2899">
                <a:solidFill>
                  <a:srgbClr val="000000"/>
                </a:solidFill>
                <a:latin typeface="Glacial Indifference"/>
              </a:rPr>
              <a:t>Menggunakan teknik </a:t>
            </a:r>
            <a:r>
              <a:rPr lang="en-US" sz="2899">
                <a:solidFill>
                  <a:srgbClr val="000000"/>
                </a:solidFill>
                <a:latin typeface="Glacial Indifference Italics"/>
              </a:rPr>
              <a:t>bagging</a:t>
            </a:r>
            <a:r>
              <a:rPr lang="en-US" sz="2899">
                <a:solidFill>
                  <a:srgbClr val="000000"/>
                </a:solidFill>
                <a:latin typeface="Glacial Indifference"/>
              </a:rPr>
              <a:t> di mana sampel data dipilih secara acak dengan penggantian untuk membuat set data baru. Setiap set data baru digunakan untuk melatih pohon keputusan yang berbeda</a:t>
            </a:r>
          </a:p>
          <a:p>
            <a:pPr marL="626109" indent="-313054" lvl="1">
              <a:lnSpc>
                <a:spcPts val="3131"/>
              </a:lnSpc>
              <a:buFont typeface="Arial"/>
              <a:buChar char="•"/>
            </a:pPr>
            <a:r>
              <a:rPr lang="en-US" sz="2899">
                <a:solidFill>
                  <a:srgbClr val="000000"/>
                </a:solidFill>
                <a:latin typeface="Glacial Indifference"/>
              </a:rPr>
              <a:t>Membuat pohon dengan setiap pohon, pada setiap node, fitur dipilih secara acak dari semua fitur dan node terbaik dipilih berdasarkan impuritas, seperti Gini dan Entropy.</a:t>
            </a:r>
          </a:p>
          <a:p>
            <a:pPr marL="626109" indent="-313054" lvl="1">
              <a:lnSpc>
                <a:spcPts val="3131"/>
              </a:lnSpc>
              <a:buFont typeface="Arial"/>
              <a:buChar char="•"/>
            </a:pPr>
            <a:r>
              <a:rPr lang="en-US" sz="2899">
                <a:solidFill>
                  <a:srgbClr val="000000"/>
                </a:solidFill>
                <a:latin typeface="Glacial Indifference"/>
              </a:rPr>
              <a:t>Melakukan prediksi menggunakan data test dengan model </a:t>
            </a:r>
            <a:r>
              <a:rPr lang="en-US" sz="2899">
                <a:solidFill>
                  <a:srgbClr val="000000"/>
                </a:solidFill>
                <a:latin typeface="Glacial Indifference Italics"/>
              </a:rPr>
              <a:t>Random Forest Trees Regressor</a:t>
            </a:r>
            <a:r>
              <a:rPr lang="en-US" sz="2899">
                <a:solidFill>
                  <a:srgbClr val="000000"/>
                </a:solidFill>
                <a:latin typeface="Glacial Indifference"/>
              </a:rPr>
              <a:t> yang telah dibuat </a:t>
            </a:r>
          </a:p>
          <a:p>
            <a:pPr marL="626109" indent="-313054" lvl="1">
              <a:lnSpc>
                <a:spcPts val="3131"/>
              </a:lnSpc>
              <a:buFont typeface="Arial"/>
              <a:buChar char="•"/>
            </a:pPr>
            <a:r>
              <a:rPr lang="en-US" sz="2899">
                <a:solidFill>
                  <a:srgbClr val="000000"/>
                </a:solidFill>
                <a:latin typeface="Glacial Indifference"/>
              </a:rPr>
              <a:t>Mengevaluasi keakuratan model dengan menghitung </a:t>
            </a:r>
            <a:r>
              <a:rPr lang="en-US" sz="2899">
                <a:solidFill>
                  <a:srgbClr val="000000"/>
                </a:solidFill>
                <a:latin typeface="Glacial Indifference Italics"/>
              </a:rPr>
              <a:t>Root Mean Squared Error </a:t>
            </a:r>
            <a:r>
              <a:rPr lang="en-US" sz="2899">
                <a:solidFill>
                  <a:srgbClr val="000000"/>
                </a:solidFill>
                <a:latin typeface="Glacial Indifference"/>
              </a:rPr>
              <a:t>(RMSE) dan </a:t>
            </a:r>
            <a:r>
              <a:rPr lang="en-US" sz="2899">
                <a:solidFill>
                  <a:srgbClr val="000000"/>
                </a:solidFill>
                <a:latin typeface="Glacial Indifference Italics"/>
              </a:rPr>
              <a:t>Adjusted R-Squared</a:t>
            </a:r>
            <a:r>
              <a:rPr lang="en-US" sz="2899">
                <a:solidFill>
                  <a:srgbClr val="000000"/>
                </a:solidFill>
                <a:latin typeface="Glacial Indifference"/>
              </a:rPr>
              <a:t> </a:t>
            </a:r>
          </a:p>
        </p:txBody>
      </p:sp>
      <p:grpSp>
        <p:nvGrpSpPr>
          <p:cNvPr name="Group 9" id="9"/>
          <p:cNvGrpSpPr/>
          <p:nvPr/>
        </p:nvGrpSpPr>
        <p:grpSpPr>
          <a:xfrm rot="0">
            <a:off x="1658047" y="1813295"/>
            <a:ext cx="5125790" cy="699023"/>
            <a:chOff x="0" y="0"/>
            <a:chExt cx="1350002" cy="184105"/>
          </a:xfrm>
        </p:grpSpPr>
        <p:sp>
          <p:nvSpPr>
            <p:cNvPr name="Freeform 10" id="10"/>
            <p:cNvSpPr/>
            <p:nvPr/>
          </p:nvSpPr>
          <p:spPr>
            <a:xfrm flipH="false" flipV="false" rot="0">
              <a:off x="0" y="0"/>
              <a:ext cx="1350002" cy="184105"/>
            </a:xfrm>
            <a:custGeom>
              <a:avLst/>
              <a:gdLst/>
              <a:ahLst/>
              <a:cxnLst/>
              <a:rect r="r" b="b" t="t" l="l"/>
              <a:pathLst>
                <a:path h="184105" w="1350002">
                  <a:moveTo>
                    <a:pt x="92052" y="0"/>
                  </a:moveTo>
                  <a:lnTo>
                    <a:pt x="1257950" y="0"/>
                  </a:lnTo>
                  <a:cubicBezTo>
                    <a:pt x="1282364" y="0"/>
                    <a:pt x="1305778" y="9698"/>
                    <a:pt x="1323041" y="26962"/>
                  </a:cubicBezTo>
                  <a:cubicBezTo>
                    <a:pt x="1340304" y="44225"/>
                    <a:pt x="1350002" y="67639"/>
                    <a:pt x="1350002" y="92052"/>
                  </a:cubicBezTo>
                  <a:lnTo>
                    <a:pt x="1350002" y="92052"/>
                  </a:lnTo>
                  <a:cubicBezTo>
                    <a:pt x="1350002" y="142892"/>
                    <a:pt x="1308789" y="184105"/>
                    <a:pt x="1257950" y="184105"/>
                  </a:cubicBezTo>
                  <a:lnTo>
                    <a:pt x="92052" y="184105"/>
                  </a:lnTo>
                  <a:cubicBezTo>
                    <a:pt x="67639" y="184105"/>
                    <a:pt x="44225" y="174406"/>
                    <a:pt x="26962" y="157143"/>
                  </a:cubicBezTo>
                  <a:cubicBezTo>
                    <a:pt x="9698" y="139880"/>
                    <a:pt x="0" y="116466"/>
                    <a:pt x="0" y="92052"/>
                  </a:cubicBezTo>
                  <a:lnTo>
                    <a:pt x="0" y="92052"/>
                  </a:lnTo>
                  <a:cubicBezTo>
                    <a:pt x="0" y="67639"/>
                    <a:pt x="9698" y="44225"/>
                    <a:pt x="26962" y="26962"/>
                  </a:cubicBezTo>
                  <a:cubicBezTo>
                    <a:pt x="44225" y="9698"/>
                    <a:pt x="67639" y="0"/>
                    <a:pt x="92052" y="0"/>
                  </a:cubicBezTo>
                  <a:close/>
                </a:path>
              </a:pathLst>
            </a:custGeom>
            <a:gradFill rotWithShape="true">
              <a:gsLst>
                <a:gs pos="0">
                  <a:srgbClr val="85BCE8">
                    <a:alpha val="100000"/>
                  </a:srgbClr>
                </a:gs>
                <a:gs pos="100000">
                  <a:srgbClr val="EBEBEB">
                    <a:alpha val="100000"/>
                  </a:srgbClr>
                </a:gs>
              </a:gsLst>
              <a:path path="circle">
                <a:fillToRect l="50000" r="50000" t="50000" b="50000"/>
              </a:path>
            </a:gradFill>
            <a:ln w="9525" cap="rnd">
              <a:gradFill>
                <a:gsLst>
                  <a:gs pos="0">
                    <a:srgbClr val="FFFFFF">
                      <a:alpha val="100000"/>
                    </a:srgbClr>
                  </a:gs>
                  <a:gs pos="100000">
                    <a:srgbClr val="84C7FC">
                      <a:alpha val="100000"/>
                    </a:srgbClr>
                  </a:gs>
                </a:gsLst>
                <a:path path="circle">
                  <a:fillToRect l="50000" r="50000" t="50000" b="50000"/>
                </a:path>
              </a:gradFill>
              <a:prstDash val="solid"/>
              <a:round/>
            </a:ln>
          </p:spPr>
        </p:sp>
        <p:sp>
          <p:nvSpPr>
            <p:cNvPr name="TextBox 11" id="11"/>
            <p:cNvSpPr txBox="true"/>
            <p:nvPr/>
          </p:nvSpPr>
          <p:spPr>
            <a:xfrm>
              <a:off x="0" y="0"/>
              <a:ext cx="1350002" cy="184105"/>
            </a:xfrm>
            <a:prstGeom prst="rect">
              <a:avLst/>
            </a:prstGeom>
          </p:spPr>
          <p:txBody>
            <a:bodyPr anchor="ctr" rtlCol="false" tIns="50800" lIns="50800" bIns="50800" rIns="50800"/>
            <a:lstStyle/>
            <a:p>
              <a:pPr algn="ctr">
                <a:lnSpc>
                  <a:spcPts val="3110"/>
                </a:lnSpc>
              </a:pPr>
              <a:r>
                <a:rPr lang="en-US" sz="3200">
                  <a:solidFill>
                    <a:srgbClr val="000000"/>
                  </a:solidFill>
                  <a:latin typeface="Arial Bold Italics"/>
                </a:rPr>
                <a:t>Metode Analisis</a:t>
              </a:r>
            </a:p>
          </p:txBody>
        </p:sp>
      </p:grpSp>
      <p:grpSp>
        <p:nvGrpSpPr>
          <p:cNvPr name="Group 12" id="12"/>
          <p:cNvGrpSpPr/>
          <p:nvPr/>
        </p:nvGrpSpPr>
        <p:grpSpPr>
          <a:xfrm rot="0">
            <a:off x="821573" y="1774776"/>
            <a:ext cx="693599" cy="69359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E6E6"/>
            </a:solidFill>
          </p:spPr>
        </p:sp>
        <p:sp>
          <p:nvSpPr>
            <p:cNvPr name="TextBox 14" id="14"/>
            <p:cNvSpPr txBox="true"/>
            <p:nvPr/>
          </p:nvSpPr>
          <p:spPr>
            <a:xfrm>
              <a:off x="76200" y="-66675"/>
              <a:ext cx="660400" cy="803275"/>
            </a:xfrm>
            <a:prstGeom prst="rect">
              <a:avLst/>
            </a:prstGeom>
          </p:spPr>
          <p:txBody>
            <a:bodyPr anchor="ctr" rtlCol="false" tIns="50800" lIns="50800" bIns="50800" rIns="50800"/>
            <a:lstStyle/>
            <a:p>
              <a:pPr algn="ctr">
                <a:lnSpc>
                  <a:spcPts val="5039"/>
                </a:lnSpc>
              </a:pPr>
            </a:p>
          </p:txBody>
        </p:sp>
      </p:grpSp>
      <p:sp>
        <p:nvSpPr>
          <p:cNvPr name="Freeform 15" id="15"/>
          <p:cNvSpPr/>
          <p:nvPr/>
        </p:nvSpPr>
        <p:spPr>
          <a:xfrm flipH="false" flipV="false" rot="0">
            <a:off x="1483484" y="2692287"/>
            <a:ext cx="1003464" cy="1003464"/>
          </a:xfrm>
          <a:custGeom>
            <a:avLst/>
            <a:gdLst/>
            <a:ahLst/>
            <a:cxnLst/>
            <a:rect r="r" b="b" t="t" l="l"/>
            <a:pathLst>
              <a:path h="1003464" w="1003464">
                <a:moveTo>
                  <a:pt x="0" y="0"/>
                </a:moveTo>
                <a:lnTo>
                  <a:pt x="1003464" y="0"/>
                </a:lnTo>
                <a:lnTo>
                  <a:pt x="1003464" y="1003464"/>
                </a:lnTo>
                <a:lnTo>
                  <a:pt x="0" y="10034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754577" y="579120"/>
            <a:ext cx="11795760" cy="716280"/>
          </a:xfrm>
          <a:prstGeom prst="rect">
            <a:avLst/>
          </a:prstGeom>
        </p:spPr>
        <p:txBody>
          <a:bodyPr anchor="t" rtlCol="false" tIns="0" lIns="0" bIns="0" rIns="0">
            <a:spAutoFit/>
          </a:bodyPr>
          <a:lstStyle/>
          <a:p>
            <a:pPr algn="l">
              <a:lnSpc>
                <a:spcPts val="4860"/>
              </a:lnSpc>
            </a:pPr>
            <a:r>
              <a:rPr lang="en-US" sz="4500">
                <a:solidFill>
                  <a:srgbClr val="404040"/>
                </a:solidFill>
                <a:latin typeface="Arial Bold"/>
              </a:rPr>
              <a:t>METODOLOGI</a:t>
            </a:r>
          </a:p>
        </p:txBody>
      </p:sp>
      <p:sp>
        <p:nvSpPr>
          <p:cNvPr name="TextBox 17" id="17"/>
          <p:cNvSpPr txBox="true"/>
          <p:nvPr/>
        </p:nvSpPr>
        <p:spPr>
          <a:xfrm rot="0">
            <a:off x="2597361" y="2944548"/>
            <a:ext cx="9984519" cy="493014"/>
          </a:xfrm>
          <a:prstGeom prst="rect">
            <a:avLst/>
          </a:prstGeom>
        </p:spPr>
        <p:txBody>
          <a:bodyPr anchor="t" rtlCol="false" tIns="0" lIns="0" bIns="0" rIns="0">
            <a:spAutoFit/>
          </a:bodyPr>
          <a:lstStyle/>
          <a:p>
            <a:pPr algn="l">
              <a:lnSpc>
                <a:spcPts val="3888"/>
              </a:lnSpc>
            </a:pPr>
            <a:r>
              <a:rPr lang="en-US" sz="3600">
                <a:solidFill>
                  <a:srgbClr val="3F3F3F"/>
                </a:solidFill>
                <a:latin typeface="Glacial Indifference Bold"/>
              </a:rPr>
              <a:t>Pemodelan Random Forest Trees Regressor</a:t>
            </a:r>
          </a:p>
        </p:txBody>
      </p:sp>
      <p:sp>
        <p:nvSpPr>
          <p:cNvPr name="TextBox 18" id="18"/>
          <p:cNvSpPr txBox="true"/>
          <p:nvPr/>
        </p:nvSpPr>
        <p:spPr>
          <a:xfrm rot="0">
            <a:off x="983498" y="1822029"/>
            <a:ext cx="385073" cy="705118"/>
          </a:xfrm>
          <a:prstGeom prst="rect">
            <a:avLst/>
          </a:prstGeom>
        </p:spPr>
        <p:txBody>
          <a:bodyPr anchor="t" rtlCol="false" tIns="0" lIns="0" bIns="0" rIns="0">
            <a:spAutoFit/>
          </a:bodyPr>
          <a:lstStyle/>
          <a:p>
            <a:pPr algn="l">
              <a:lnSpc>
                <a:spcPts val="4743"/>
              </a:lnSpc>
            </a:pPr>
            <a:r>
              <a:rPr lang="en-US" sz="4392">
                <a:solidFill>
                  <a:srgbClr val="000000"/>
                </a:solidFill>
                <a:latin typeface="Arial Bold"/>
              </a:rPr>
              <a:t>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21573" y="1457325"/>
            <a:ext cx="13407390" cy="57150"/>
          </a:xfrm>
          <a:prstGeom prst="line">
            <a:avLst/>
          </a:prstGeom>
          <a:ln cap="rnd" w="95250">
            <a:solidFill>
              <a:srgbClr val="4472C4"/>
            </a:solidFill>
            <a:prstDash val="sysDot"/>
            <a:headEnd type="none" len="sm" w="sm"/>
            <a:tailEnd type="none" len="sm" w="sm"/>
          </a:ln>
        </p:spPr>
      </p:sp>
      <p:sp>
        <p:nvSpPr>
          <p:cNvPr name="TextBox 3" id="3"/>
          <p:cNvSpPr txBox="true"/>
          <p:nvPr/>
        </p:nvSpPr>
        <p:spPr>
          <a:xfrm rot="0">
            <a:off x="754577" y="579120"/>
            <a:ext cx="11795760" cy="716280"/>
          </a:xfrm>
          <a:prstGeom prst="rect">
            <a:avLst/>
          </a:prstGeom>
        </p:spPr>
        <p:txBody>
          <a:bodyPr anchor="t" rtlCol="false" tIns="0" lIns="0" bIns="0" rIns="0">
            <a:spAutoFit/>
          </a:bodyPr>
          <a:lstStyle/>
          <a:p>
            <a:pPr algn="l">
              <a:lnSpc>
                <a:spcPts val="4860"/>
              </a:lnSpc>
            </a:pPr>
            <a:r>
              <a:rPr lang="en-US" sz="4500">
                <a:solidFill>
                  <a:srgbClr val="404040"/>
                </a:solidFill>
                <a:latin typeface="Arial Bold"/>
              </a:rPr>
              <a:t>METODOLOGI</a:t>
            </a:r>
          </a:p>
        </p:txBody>
      </p:sp>
      <p:sp>
        <p:nvSpPr>
          <p:cNvPr name="Freeform 4" id="4"/>
          <p:cNvSpPr/>
          <p:nvPr/>
        </p:nvSpPr>
        <p:spPr>
          <a:xfrm flipH="false" flipV="false" rot="0">
            <a:off x="14617213" y="478770"/>
            <a:ext cx="3119674" cy="816630"/>
          </a:xfrm>
          <a:custGeom>
            <a:avLst/>
            <a:gdLst/>
            <a:ahLst/>
            <a:cxnLst/>
            <a:rect r="r" b="b" t="t" l="l"/>
            <a:pathLst>
              <a:path h="816630" w="3119674">
                <a:moveTo>
                  <a:pt x="0" y="0"/>
                </a:moveTo>
                <a:lnTo>
                  <a:pt x="3119674" y="0"/>
                </a:lnTo>
                <a:lnTo>
                  <a:pt x="3119674" y="816630"/>
                </a:lnTo>
                <a:lnTo>
                  <a:pt x="0" y="816630"/>
                </a:lnTo>
                <a:lnTo>
                  <a:pt x="0" y="0"/>
                </a:lnTo>
                <a:close/>
              </a:path>
            </a:pathLst>
          </a:custGeom>
          <a:blipFill>
            <a:blip r:embed="rId2"/>
            <a:stretch>
              <a:fillRect l="0" t="0" r="0" b="0"/>
            </a:stretch>
          </a:blipFill>
        </p:spPr>
      </p:sp>
      <p:sp>
        <p:nvSpPr>
          <p:cNvPr name="Freeform 5" id="5"/>
          <p:cNvSpPr/>
          <p:nvPr/>
        </p:nvSpPr>
        <p:spPr>
          <a:xfrm flipH="false" flipV="false" rot="0">
            <a:off x="-34290" y="3160644"/>
            <a:ext cx="638463" cy="7141879"/>
          </a:xfrm>
          <a:custGeom>
            <a:avLst/>
            <a:gdLst/>
            <a:ahLst/>
            <a:cxnLst/>
            <a:rect r="r" b="b" t="t" l="l"/>
            <a:pathLst>
              <a:path h="7141879" w="638463">
                <a:moveTo>
                  <a:pt x="0" y="0"/>
                </a:moveTo>
                <a:lnTo>
                  <a:pt x="638463" y="0"/>
                </a:lnTo>
                <a:lnTo>
                  <a:pt x="638463" y="7141879"/>
                </a:lnTo>
                <a:lnTo>
                  <a:pt x="0" y="7141879"/>
                </a:lnTo>
                <a:lnTo>
                  <a:pt x="0" y="0"/>
                </a:lnTo>
                <a:close/>
              </a:path>
            </a:pathLst>
          </a:custGeom>
          <a:blipFill>
            <a:blip r:embed="rId3"/>
            <a:stretch>
              <a:fillRect l="0" t="0" r="0" b="0"/>
            </a:stretch>
          </a:blipFill>
        </p:spPr>
      </p:sp>
      <p:grpSp>
        <p:nvGrpSpPr>
          <p:cNvPr name="Group 6" id="6"/>
          <p:cNvGrpSpPr/>
          <p:nvPr/>
        </p:nvGrpSpPr>
        <p:grpSpPr>
          <a:xfrm rot="0">
            <a:off x="2235411" y="2810314"/>
            <a:ext cx="10673178" cy="742137"/>
            <a:chOff x="0" y="0"/>
            <a:chExt cx="2811043" cy="195460"/>
          </a:xfrm>
        </p:grpSpPr>
        <p:sp>
          <p:nvSpPr>
            <p:cNvPr name="Freeform 7" id="7"/>
            <p:cNvSpPr/>
            <p:nvPr/>
          </p:nvSpPr>
          <p:spPr>
            <a:xfrm flipH="false" flipV="false" rot="0">
              <a:off x="0" y="0"/>
              <a:ext cx="2811043" cy="195460"/>
            </a:xfrm>
            <a:custGeom>
              <a:avLst/>
              <a:gdLst/>
              <a:ahLst/>
              <a:cxnLst/>
              <a:rect r="r" b="b" t="t" l="l"/>
              <a:pathLst>
                <a:path h="195460" w="2811043">
                  <a:moveTo>
                    <a:pt x="36993" y="0"/>
                  </a:moveTo>
                  <a:lnTo>
                    <a:pt x="2774049" y="0"/>
                  </a:lnTo>
                  <a:cubicBezTo>
                    <a:pt x="2794480" y="0"/>
                    <a:pt x="2811043" y="16563"/>
                    <a:pt x="2811043" y="36993"/>
                  </a:cubicBezTo>
                  <a:lnTo>
                    <a:pt x="2811043" y="158467"/>
                  </a:lnTo>
                  <a:cubicBezTo>
                    <a:pt x="2811043" y="168278"/>
                    <a:pt x="2807146" y="177687"/>
                    <a:pt x="2800208" y="184625"/>
                  </a:cubicBezTo>
                  <a:cubicBezTo>
                    <a:pt x="2793270" y="191562"/>
                    <a:pt x="2783861" y="195460"/>
                    <a:pt x="2774049" y="195460"/>
                  </a:cubicBezTo>
                  <a:lnTo>
                    <a:pt x="36993" y="195460"/>
                  </a:lnTo>
                  <a:cubicBezTo>
                    <a:pt x="27182" y="195460"/>
                    <a:pt x="17773" y="191562"/>
                    <a:pt x="10835" y="184625"/>
                  </a:cubicBezTo>
                  <a:cubicBezTo>
                    <a:pt x="3898" y="177687"/>
                    <a:pt x="0" y="168278"/>
                    <a:pt x="0" y="158467"/>
                  </a:cubicBezTo>
                  <a:lnTo>
                    <a:pt x="0" y="36993"/>
                  </a:lnTo>
                  <a:cubicBezTo>
                    <a:pt x="0" y="27182"/>
                    <a:pt x="3898" y="17773"/>
                    <a:pt x="10835" y="10835"/>
                  </a:cubicBezTo>
                  <a:cubicBezTo>
                    <a:pt x="17773" y="3898"/>
                    <a:pt x="27182" y="0"/>
                    <a:pt x="36993" y="0"/>
                  </a:cubicBezTo>
                  <a:close/>
                </a:path>
              </a:pathLst>
            </a:custGeom>
            <a:solidFill>
              <a:srgbClr val="C7E8FB"/>
            </a:solidFill>
          </p:spPr>
        </p:sp>
        <p:sp>
          <p:nvSpPr>
            <p:cNvPr name="TextBox 8" id="8"/>
            <p:cNvSpPr txBox="true"/>
            <p:nvPr/>
          </p:nvSpPr>
          <p:spPr>
            <a:xfrm>
              <a:off x="0" y="38100"/>
              <a:ext cx="2811043" cy="157360"/>
            </a:xfrm>
            <a:prstGeom prst="rect">
              <a:avLst/>
            </a:prstGeom>
          </p:spPr>
          <p:txBody>
            <a:bodyPr anchor="ctr" rtlCol="false" tIns="50800" lIns="50800" bIns="50800" rIns="50800"/>
            <a:lstStyle/>
            <a:p>
              <a:pPr algn="ctr">
                <a:lnSpc>
                  <a:spcPts val="2332"/>
                </a:lnSpc>
              </a:pPr>
            </a:p>
          </p:txBody>
        </p:sp>
      </p:grpSp>
      <p:sp>
        <p:nvSpPr>
          <p:cNvPr name="Freeform 9" id="9"/>
          <p:cNvSpPr/>
          <p:nvPr/>
        </p:nvSpPr>
        <p:spPr>
          <a:xfrm flipH="false" flipV="false" rot="0">
            <a:off x="1484490" y="2659918"/>
            <a:ext cx="1001451" cy="1001451"/>
          </a:xfrm>
          <a:custGeom>
            <a:avLst/>
            <a:gdLst/>
            <a:ahLst/>
            <a:cxnLst/>
            <a:rect r="r" b="b" t="t" l="l"/>
            <a:pathLst>
              <a:path h="1001451" w="1001451">
                <a:moveTo>
                  <a:pt x="0" y="0"/>
                </a:moveTo>
                <a:lnTo>
                  <a:pt x="1001452" y="0"/>
                </a:lnTo>
                <a:lnTo>
                  <a:pt x="1001452" y="1001452"/>
                </a:lnTo>
                <a:lnTo>
                  <a:pt x="0" y="10014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597361" y="2944548"/>
            <a:ext cx="9984519" cy="493014"/>
          </a:xfrm>
          <a:prstGeom prst="rect">
            <a:avLst/>
          </a:prstGeom>
        </p:spPr>
        <p:txBody>
          <a:bodyPr anchor="t" rtlCol="false" tIns="0" lIns="0" bIns="0" rIns="0">
            <a:spAutoFit/>
          </a:bodyPr>
          <a:lstStyle/>
          <a:p>
            <a:pPr algn="l">
              <a:lnSpc>
                <a:spcPts val="3888"/>
              </a:lnSpc>
            </a:pPr>
            <a:r>
              <a:rPr lang="en-US" sz="3600">
                <a:solidFill>
                  <a:srgbClr val="3F3F3F"/>
                </a:solidFill>
                <a:latin typeface="Glacial Indifference Bold"/>
              </a:rPr>
              <a:t>Pemodelan Gradient Boosting Trees Regressor</a:t>
            </a:r>
          </a:p>
        </p:txBody>
      </p:sp>
      <p:sp>
        <p:nvSpPr>
          <p:cNvPr name="TextBox 11" id="11"/>
          <p:cNvSpPr txBox="true"/>
          <p:nvPr/>
        </p:nvSpPr>
        <p:spPr>
          <a:xfrm rot="0">
            <a:off x="1985216" y="3904295"/>
            <a:ext cx="14551057" cy="5872380"/>
          </a:xfrm>
          <a:prstGeom prst="rect">
            <a:avLst/>
          </a:prstGeom>
        </p:spPr>
        <p:txBody>
          <a:bodyPr anchor="t" rtlCol="false" tIns="0" lIns="0" bIns="0" rIns="0">
            <a:spAutoFit/>
          </a:bodyPr>
          <a:lstStyle/>
          <a:p>
            <a:pPr marL="626109" indent="-313054" lvl="1">
              <a:lnSpc>
                <a:spcPts val="3131"/>
              </a:lnSpc>
              <a:buFont typeface="Arial"/>
              <a:buChar char="•"/>
            </a:pPr>
            <a:r>
              <a:rPr lang="en-US" sz="2899">
                <a:solidFill>
                  <a:srgbClr val="000000"/>
                </a:solidFill>
                <a:latin typeface="Glacial Indifference"/>
              </a:rPr>
              <a:t>Memodelkan model kedua </a:t>
            </a:r>
            <a:r>
              <a:rPr lang="en-US" sz="2899">
                <a:solidFill>
                  <a:srgbClr val="000000"/>
                </a:solidFill>
                <a:latin typeface="Glacial Indifference Italics"/>
              </a:rPr>
              <a:t>Gradient Boosting Trees Regressor</a:t>
            </a:r>
            <a:r>
              <a:rPr lang="en-US" sz="2899">
                <a:solidFill>
                  <a:srgbClr val="000000"/>
                </a:solidFill>
                <a:latin typeface="Glacial Indifference"/>
              </a:rPr>
              <a:t> menggunakan data </a:t>
            </a:r>
            <a:r>
              <a:rPr lang="en-US" sz="2899">
                <a:solidFill>
                  <a:srgbClr val="000000"/>
                </a:solidFill>
                <a:latin typeface="Glacial Indifference Italics"/>
              </a:rPr>
              <a:t>train</a:t>
            </a:r>
          </a:p>
          <a:p>
            <a:pPr marL="626109" indent="-313054" lvl="1">
              <a:lnSpc>
                <a:spcPts val="3131"/>
              </a:lnSpc>
              <a:buFont typeface="Arial"/>
              <a:buChar char="•"/>
            </a:pPr>
            <a:r>
              <a:rPr lang="en-US" sz="2899">
                <a:solidFill>
                  <a:srgbClr val="000000"/>
                </a:solidFill>
                <a:latin typeface="Glacial Indifference"/>
              </a:rPr>
              <a:t>Model awal diinisialisasi dengan prediksi konstan berupa rata-rata variabel dependent data train</a:t>
            </a:r>
          </a:p>
          <a:p>
            <a:pPr marL="626109" indent="-313054" lvl="1">
              <a:lnSpc>
                <a:spcPts val="3131"/>
              </a:lnSpc>
              <a:buFont typeface="Arial"/>
              <a:buChar char="•"/>
            </a:pPr>
            <a:r>
              <a:rPr lang="en-US" sz="2899">
                <a:solidFill>
                  <a:srgbClr val="000000"/>
                </a:solidFill>
                <a:latin typeface="Glacial Indifference"/>
              </a:rPr>
              <a:t>Melakukan boosting yang pada setiap tahapnya model baru dipasang ke residu negatif (gradien negatif) dari model sebelumnya dan kemudian ditambahkan ke model ensemble</a:t>
            </a:r>
          </a:p>
          <a:p>
            <a:pPr marL="626109" indent="-313054" lvl="1">
              <a:lnSpc>
                <a:spcPts val="3131"/>
              </a:lnSpc>
              <a:buFont typeface="Arial"/>
              <a:buChar char="•"/>
            </a:pPr>
            <a:r>
              <a:rPr lang="en-US" sz="2899">
                <a:solidFill>
                  <a:srgbClr val="000000"/>
                </a:solidFill>
                <a:latin typeface="Glacial Indifference"/>
              </a:rPr>
              <a:t>Memilih feature dan mempertimbangkannya pada setiap node lalu feature terbaik dipilih berdasarkan penurunan impuritas</a:t>
            </a:r>
          </a:p>
          <a:p>
            <a:pPr marL="626109" indent="-313054" lvl="1">
              <a:lnSpc>
                <a:spcPts val="3131"/>
              </a:lnSpc>
              <a:buFont typeface="Arial"/>
              <a:buChar char="•"/>
            </a:pPr>
            <a:r>
              <a:rPr lang="en-US" sz="2899">
                <a:solidFill>
                  <a:srgbClr val="000000"/>
                </a:solidFill>
                <a:latin typeface="Glacial Indifference"/>
              </a:rPr>
              <a:t>Faktor shrinkage (atau learning rate) diterapkan untuk “memperlambat” proses learning agar model tidak overfit</a:t>
            </a:r>
          </a:p>
          <a:p>
            <a:pPr marL="626109" indent="-313054" lvl="1">
              <a:lnSpc>
                <a:spcPts val="3131"/>
              </a:lnSpc>
              <a:buFont typeface="Arial"/>
              <a:buChar char="•"/>
            </a:pPr>
            <a:r>
              <a:rPr lang="en-US" sz="2899">
                <a:solidFill>
                  <a:srgbClr val="000000"/>
                </a:solidFill>
                <a:latin typeface="Glacial Indifference"/>
              </a:rPr>
              <a:t>Melakukan prediksi menggunakan data test dengan model Gradient Boosting Trees Regressor yang telah dibuat </a:t>
            </a:r>
          </a:p>
          <a:p>
            <a:pPr marL="626109" indent="-313054" lvl="1">
              <a:lnSpc>
                <a:spcPts val="3131"/>
              </a:lnSpc>
              <a:buFont typeface="Arial"/>
              <a:buChar char="•"/>
            </a:pPr>
            <a:r>
              <a:rPr lang="en-US" sz="2899">
                <a:solidFill>
                  <a:srgbClr val="000000"/>
                </a:solidFill>
                <a:latin typeface="Glacial Indifference"/>
              </a:rPr>
              <a:t>Mengevaluasi keakuratan model dengan menghitung RMSE dan Adjusted R-Squared yang membandingkan hasil prediksi dengan data test</a:t>
            </a:r>
          </a:p>
          <a:p>
            <a:pPr>
              <a:lnSpc>
                <a:spcPts val="3131"/>
              </a:lnSpc>
            </a:pPr>
          </a:p>
        </p:txBody>
      </p:sp>
      <p:grpSp>
        <p:nvGrpSpPr>
          <p:cNvPr name="Group 12" id="12"/>
          <p:cNvGrpSpPr/>
          <p:nvPr/>
        </p:nvGrpSpPr>
        <p:grpSpPr>
          <a:xfrm rot="0">
            <a:off x="1658047" y="1813295"/>
            <a:ext cx="5125790" cy="699023"/>
            <a:chOff x="0" y="0"/>
            <a:chExt cx="1350002" cy="184105"/>
          </a:xfrm>
        </p:grpSpPr>
        <p:sp>
          <p:nvSpPr>
            <p:cNvPr name="Freeform 13" id="13"/>
            <p:cNvSpPr/>
            <p:nvPr/>
          </p:nvSpPr>
          <p:spPr>
            <a:xfrm flipH="false" flipV="false" rot="0">
              <a:off x="0" y="0"/>
              <a:ext cx="1350002" cy="184105"/>
            </a:xfrm>
            <a:custGeom>
              <a:avLst/>
              <a:gdLst/>
              <a:ahLst/>
              <a:cxnLst/>
              <a:rect r="r" b="b" t="t" l="l"/>
              <a:pathLst>
                <a:path h="184105" w="1350002">
                  <a:moveTo>
                    <a:pt x="92052" y="0"/>
                  </a:moveTo>
                  <a:lnTo>
                    <a:pt x="1257950" y="0"/>
                  </a:lnTo>
                  <a:cubicBezTo>
                    <a:pt x="1282364" y="0"/>
                    <a:pt x="1305778" y="9698"/>
                    <a:pt x="1323041" y="26962"/>
                  </a:cubicBezTo>
                  <a:cubicBezTo>
                    <a:pt x="1340304" y="44225"/>
                    <a:pt x="1350002" y="67639"/>
                    <a:pt x="1350002" y="92052"/>
                  </a:cubicBezTo>
                  <a:lnTo>
                    <a:pt x="1350002" y="92052"/>
                  </a:lnTo>
                  <a:cubicBezTo>
                    <a:pt x="1350002" y="142892"/>
                    <a:pt x="1308789" y="184105"/>
                    <a:pt x="1257950" y="184105"/>
                  </a:cubicBezTo>
                  <a:lnTo>
                    <a:pt x="92052" y="184105"/>
                  </a:lnTo>
                  <a:cubicBezTo>
                    <a:pt x="67639" y="184105"/>
                    <a:pt x="44225" y="174406"/>
                    <a:pt x="26962" y="157143"/>
                  </a:cubicBezTo>
                  <a:cubicBezTo>
                    <a:pt x="9698" y="139880"/>
                    <a:pt x="0" y="116466"/>
                    <a:pt x="0" y="92052"/>
                  </a:cubicBezTo>
                  <a:lnTo>
                    <a:pt x="0" y="92052"/>
                  </a:lnTo>
                  <a:cubicBezTo>
                    <a:pt x="0" y="67639"/>
                    <a:pt x="9698" y="44225"/>
                    <a:pt x="26962" y="26962"/>
                  </a:cubicBezTo>
                  <a:cubicBezTo>
                    <a:pt x="44225" y="9698"/>
                    <a:pt x="67639" y="0"/>
                    <a:pt x="92052" y="0"/>
                  </a:cubicBezTo>
                  <a:close/>
                </a:path>
              </a:pathLst>
            </a:custGeom>
            <a:gradFill rotWithShape="true">
              <a:gsLst>
                <a:gs pos="0">
                  <a:srgbClr val="85BCE8">
                    <a:alpha val="100000"/>
                  </a:srgbClr>
                </a:gs>
                <a:gs pos="100000">
                  <a:srgbClr val="EBEBEB">
                    <a:alpha val="100000"/>
                  </a:srgbClr>
                </a:gs>
              </a:gsLst>
              <a:path path="circle">
                <a:fillToRect l="50000" r="50000" t="50000" b="50000"/>
              </a:path>
            </a:gradFill>
            <a:ln w="9525" cap="rnd">
              <a:gradFill>
                <a:gsLst>
                  <a:gs pos="0">
                    <a:srgbClr val="FFFFFF">
                      <a:alpha val="100000"/>
                    </a:srgbClr>
                  </a:gs>
                  <a:gs pos="100000">
                    <a:srgbClr val="84C7FC">
                      <a:alpha val="100000"/>
                    </a:srgbClr>
                  </a:gs>
                </a:gsLst>
                <a:path path="circle">
                  <a:fillToRect l="50000" r="50000" t="50000" b="50000"/>
                </a:path>
              </a:gradFill>
              <a:prstDash val="solid"/>
              <a:round/>
            </a:ln>
          </p:spPr>
        </p:sp>
        <p:sp>
          <p:nvSpPr>
            <p:cNvPr name="TextBox 14" id="14"/>
            <p:cNvSpPr txBox="true"/>
            <p:nvPr/>
          </p:nvSpPr>
          <p:spPr>
            <a:xfrm>
              <a:off x="0" y="0"/>
              <a:ext cx="1350002" cy="184105"/>
            </a:xfrm>
            <a:prstGeom prst="rect">
              <a:avLst/>
            </a:prstGeom>
          </p:spPr>
          <p:txBody>
            <a:bodyPr anchor="ctr" rtlCol="false" tIns="50800" lIns="50800" bIns="50800" rIns="50800"/>
            <a:lstStyle/>
            <a:p>
              <a:pPr algn="ctr">
                <a:lnSpc>
                  <a:spcPts val="3110"/>
                </a:lnSpc>
              </a:pPr>
              <a:r>
                <a:rPr lang="en-US" sz="3200">
                  <a:solidFill>
                    <a:srgbClr val="000000"/>
                  </a:solidFill>
                  <a:latin typeface="Arial Bold Italics"/>
                </a:rPr>
                <a:t>Metode Analisis</a:t>
              </a:r>
            </a:p>
          </p:txBody>
        </p:sp>
      </p:grpSp>
      <p:grpSp>
        <p:nvGrpSpPr>
          <p:cNvPr name="Group 15" id="15"/>
          <p:cNvGrpSpPr/>
          <p:nvPr/>
        </p:nvGrpSpPr>
        <p:grpSpPr>
          <a:xfrm rot="0">
            <a:off x="821573" y="1774776"/>
            <a:ext cx="693599" cy="69359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E6E6"/>
            </a:solidFill>
          </p:spPr>
        </p:sp>
        <p:sp>
          <p:nvSpPr>
            <p:cNvPr name="TextBox 17" id="17"/>
            <p:cNvSpPr txBox="true"/>
            <p:nvPr/>
          </p:nvSpPr>
          <p:spPr>
            <a:xfrm>
              <a:off x="76200" y="-66675"/>
              <a:ext cx="660400" cy="803275"/>
            </a:xfrm>
            <a:prstGeom prst="rect">
              <a:avLst/>
            </a:prstGeom>
          </p:spPr>
          <p:txBody>
            <a:bodyPr anchor="ctr" rtlCol="false" tIns="50800" lIns="50800" bIns="50800" rIns="50800"/>
            <a:lstStyle/>
            <a:p>
              <a:pPr algn="ctr">
                <a:lnSpc>
                  <a:spcPts val="5039"/>
                </a:lnSpc>
              </a:pPr>
            </a:p>
          </p:txBody>
        </p:sp>
      </p:grpSp>
      <p:sp>
        <p:nvSpPr>
          <p:cNvPr name="TextBox 18" id="18"/>
          <p:cNvSpPr txBox="true"/>
          <p:nvPr/>
        </p:nvSpPr>
        <p:spPr>
          <a:xfrm rot="0">
            <a:off x="983498" y="1822029"/>
            <a:ext cx="385073" cy="705118"/>
          </a:xfrm>
          <a:prstGeom prst="rect">
            <a:avLst/>
          </a:prstGeom>
        </p:spPr>
        <p:txBody>
          <a:bodyPr anchor="t" rtlCol="false" tIns="0" lIns="0" bIns="0" rIns="0">
            <a:spAutoFit/>
          </a:bodyPr>
          <a:lstStyle/>
          <a:p>
            <a:pPr algn="l">
              <a:lnSpc>
                <a:spcPts val="4743"/>
              </a:lnSpc>
            </a:pPr>
            <a:r>
              <a:rPr lang="en-US" sz="4392">
                <a:solidFill>
                  <a:srgbClr val="000000"/>
                </a:solidFill>
                <a:latin typeface="Arial Bold"/>
              </a:rPr>
              <a:t>6</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21573" y="1457325"/>
            <a:ext cx="13407390" cy="57150"/>
          </a:xfrm>
          <a:prstGeom prst="line">
            <a:avLst/>
          </a:prstGeom>
          <a:ln cap="rnd" w="95250">
            <a:solidFill>
              <a:srgbClr val="4472C4"/>
            </a:solidFill>
            <a:prstDash val="sysDot"/>
            <a:headEnd type="none" len="sm" w="sm"/>
            <a:tailEnd type="none" len="sm" w="sm"/>
          </a:ln>
        </p:spPr>
      </p:sp>
      <p:sp>
        <p:nvSpPr>
          <p:cNvPr name="TextBox 3" id="3"/>
          <p:cNvSpPr txBox="true"/>
          <p:nvPr/>
        </p:nvSpPr>
        <p:spPr>
          <a:xfrm rot="0">
            <a:off x="754577" y="579120"/>
            <a:ext cx="11795760" cy="716280"/>
          </a:xfrm>
          <a:prstGeom prst="rect">
            <a:avLst/>
          </a:prstGeom>
        </p:spPr>
        <p:txBody>
          <a:bodyPr anchor="t" rtlCol="false" tIns="0" lIns="0" bIns="0" rIns="0">
            <a:spAutoFit/>
          </a:bodyPr>
          <a:lstStyle/>
          <a:p>
            <a:pPr algn="l">
              <a:lnSpc>
                <a:spcPts val="4860"/>
              </a:lnSpc>
            </a:pPr>
            <a:r>
              <a:rPr lang="en-US" sz="4500">
                <a:solidFill>
                  <a:srgbClr val="404040"/>
                </a:solidFill>
                <a:latin typeface="Arial Bold"/>
              </a:rPr>
              <a:t>METODOLOGI</a:t>
            </a:r>
          </a:p>
        </p:txBody>
      </p:sp>
      <p:sp>
        <p:nvSpPr>
          <p:cNvPr name="Freeform 4" id="4"/>
          <p:cNvSpPr/>
          <p:nvPr/>
        </p:nvSpPr>
        <p:spPr>
          <a:xfrm flipH="false" flipV="false" rot="0">
            <a:off x="14617213" y="478770"/>
            <a:ext cx="3119674" cy="816630"/>
          </a:xfrm>
          <a:custGeom>
            <a:avLst/>
            <a:gdLst/>
            <a:ahLst/>
            <a:cxnLst/>
            <a:rect r="r" b="b" t="t" l="l"/>
            <a:pathLst>
              <a:path h="816630" w="3119674">
                <a:moveTo>
                  <a:pt x="0" y="0"/>
                </a:moveTo>
                <a:lnTo>
                  <a:pt x="3119674" y="0"/>
                </a:lnTo>
                <a:lnTo>
                  <a:pt x="3119674" y="816630"/>
                </a:lnTo>
                <a:lnTo>
                  <a:pt x="0" y="816630"/>
                </a:lnTo>
                <a:lnTo>
                  <a:pt x="0" y="0"/>
                </a:lnTo>
                <a:close/>
              </a:path>
            </a:pathLst>
          </a:custGeom>
          <a:blipFill>
            <a:blip r:embed="rId2"/>
            <a:stretch>
              <a:fillRect l="0" t="0" r="0" b="0"/>
            </a:stretch>
          </a:blipFill>
        </p:spPr>
      </p:sp>
      <p:sp>
        <p:nvSpPr>
          <p:cNvPr name="Freeform 5" id="5"/>
          <p:cNvSpPr/>
          <p:nvPr/>
        </p:nvSpPr>
        <p:spPr>
          <a:xfrm flipH="false" flipV="false" rot="0">
            <a:off x="-34290" y="3160644"/>
            <a:ext cx="638463" cy="7141879"/>
          </a:xfrm>
          <a:custGeom>
            <a:avLst/>
            <a:gdLst/>
            <a:ahLst/>
            <a:cxnLst/>
            <a:rect r="r" b="b" t="t" l="l"/>
            <a:pathLst>
              <a:path h="7141879" w="638463">
                <a:moveTo>
                  <a:pt x="0" y="0"/>
                </a:moveTo>
                <a:lnTo>
                  <a:pt x="638463" y="0"/>
                </a:lnTo>
                <a:lnTo>
                  <a:pt x="638463" y="7141879"/>
                </a:lnTo>
                <a:lnTo>
                  <a:pt x="0" y="7141879"/>
                </a:lnTo>
                <a:lnTo>
                  <a:pt x="0" y="0"/>
                </a:lnTo>
                <a:close/>
              </a:path>
            </a:pathLst>
          </a:custGeom>
          <a:blipFill>
            <a:blip r:embed="rId3"/>
            <a:stretch>
              <a:fillRect l="0" t="0" r="0" b="0"/>
            </a:stretch>
          </a:blipFill>
        </p:spPr>
      </p:sp>
      <p:grpSp>
        <p:nvGrpSpPr>
          <p:cNvPr name="Group 6" id="6"/>
          <p:cNvGrpSpPr/>
          <p:nvPr/>
        </p:nvGrpSpPr>
        <p:grpSpPr>
          <a:xfrm rot="0">
            <a:off x="2235411" y="2810314"/>
            <a:ext cx="10673178" cy="742137"/>
            <a:chOff x="0" y="0"/>
            <a:chExt cx="2811043" cy="195460"/>
          </a:xfrm>
        </p:grpSpPr>
        <p:sp>
          <p:nvSpPr>
            <p:cNvPr name="Freeform 7" id="7"/>
            <p:cNvSpPr/>
            <p:nvPr/>
          </p:nvSpPr>
          <p:spPr>
            <a:xfrm flipH="false" flipV="false" rot="0">
              <a:off x="0" y="0"/>
              <a:ext cx="2811043" cy="195460"/>
            </a:xfrm>
            <a:custGeom>
              <a:avLst/>
              <a:gdLst/>
              <a:ahLst/>
              <a:cxnLst/>
              <a:rect r="r" b="b" t="t" l="l"/>
              <a:pathLst>
                <a:path h="195460" w="2811043">
                  <a:moveTo>
                    <a:pt x="36993" y="0"/>
                  </a:moveTo>
                  <a:lnTo>
                    <a:pt x="2774049" y="0"/>
                  </a:lnTo>
                  <a:cubicBezTo>
                    <a:pt x="2794480" y="0"/>
                    <a:pt x="2811043" y="16563"/>
                    <a:pt x="2811043" y="36993"/>
                  </a:cubicBezTo>
                  <a:lnTo>
                    <a:pt x="2811043" y="158467"/>
                  </a:lnTo>
                  <a:cubicBezTo>
                    <a:pt x="2811043" y="168278"/>
                    <a:pt x="2807146" y="177687"/>
                    <a:pt x="2800208" y="184625"/>
                  </a:cubicBezTo>
                  <a:cubicBezTo>
                    <a:pt x="2793270" y="191562"/>
                    <a:pt x="2783861" y="195460"/>
                    <a:pt x="2774049" y="195460"/>
                  </a:cubicBezTo>
                  <a:lnTo>
                    <a:pt x="36993" y="195460"/>
                  </a:lnTo>
                  <a:cubicBezTo>
                    <a:pt x="27182" y="195460"/>
                    <a:pt x="17773" y="191562"/>
                    <a:pt x="10835" y="184625"/>
                  </a:cubicBezTo>
                  <a:cubicBezTo>
                    <a:pt x="3898" y="177687"/>
                    <a:pt x="0" y="168278"/>
                    <a:pt x="0" y="158467"/>
                  </a:cubicBezTo>
                  <a:lnTo>
                    <a:pt x="0" y="36993"/>
                  </a:lnTo>
                  <a:cubicBezTo>
                    <a:pt x="0" y="27182"/>
                    <a:pt x="3898" y="17773"/>
                    <a:pt x="10835" y="10835"/>
                  </a:cubicBezTo>
                  <a:cubicBezTo>
                    <a:pt x="17773" y="3898"/>
                    <a:pt x="27182" y="0"/>
                    <a:pt x="36993" y="0"/>
                  </a:cubicBezTo>
                  <a:close/>
                </a:path>
              </a:pathLst>
            </a:custGeom>
            <a:solidFill>
              <a:srgbClr val="C7E8FB"/>
            </a:solidFill>
          </p:spPr>
        </p:sp>
        <p:sp>
          <p:nvSpPr>
            <p:cNvPr name="TextBox 8" id="8"/>
            <p:cNvSpPr txBox="true"/>
            <p:nvPr/>
          </p:nvSpPr>
          <p:spPr>
            <a:xfrm>
              <a:off x="0" y="38100"/>
              <a:ext cx="2811043" cy="157360"/>
            </a:xfrm>
            <a:prstGeom prst="rect">
              <a:avLst/>
            </a:prstGeom>
          </p:spPr>
          <p:txBody>
            <a:bodyPr anchor="ctr" rtlCol="false" tIns="50800" lIns="50800" bIns="50800" rIns="50800"/>
            <a:lstStyle/>
            <a:p>
              <a:pPr algn="ctr">
                <a:lnSpc>
                  <a:spcPts val="2332"/>
                </a:lnSpc>
              </a:pPr>
            </a:p>
          </p:txBody>
        </p:sp>
      </p:grpSp>
      <p:sp>
        <p:nvSpPr>
          <p:cNvPr name="TextBox 9" id="9"/>
          <p:cNvSpPr txBox="true"/>
          <p:nvPr/>
        </p:nvSpPr>
        <p:spPr>
          <a:xfrm rot="0">
            <a:off x="2597361" y="2944548"/>
            <a:ext cx="9984519" cy="493014"/>
          </a:xfrm>
          <a:prstGeom prst="rect">
            <a:avLst/>
          </a:prstGeom>
        </p:spPr>
        <p:txBody>
          <a:bodyPr anchor="t" rtlCol="false" tIns="0" lIns="0" bIns="0" rIns="0">
            <a:spAutoFit/>
          </a:bodyPr>
          <a:lstStyle/>
          <a:p>
            <a:pPr algn="l">
              <a:lnSpc>
                <a:spcPts val="3888"/>
              </a:lnSpc>
            </a:pPr>
            <a:r>
              <a:rPr lang="en-US" sz="3600">
                <a:solidFill>
                  <a:srgbClr val="3F3F3F"/>
                </a:solidFill>
                <a:latin typeface="Glacial Indifference Bold"/>
              </a:rPr>
              <a:t>Perbandingan dan Interpretasi Model</a:t>
            </a:r>
          </a:p>
        </p:txBody>
      </p:sp>
      <p:sp>
        <p:nvSpPr>
          <p:cNvPr name="TextBox 10" id="10"/>
          <p:cNvSpPr txBox="true"/>
          <p:nvPr/>
        </p:nvSpPr>
        <p:spPr>
          <a:xfrm rot="0">
            <a:off x="1985216" y="3904295"/>
            <a:ext cx="13237409" cy="2474595"/>
          </a:xfrm>
          <a:prstGeom prst="rect">
            <a:avLst/>
          </a:prstGeom>
        </p:spPr>
        <p:txBody>
          <a:bodyPr anchor="t" rtlCol="false" tIns="0" lIns="0" bIns="0" rIns="0">
            <a:spAutoFit/>
          </a:bodyPr>
          <a:lstStyle/>
          <a:p>
            <a:pPr algn="just" marL="647698" indent="-323849" lvl="1">
              <a:lnSpc>
                <a:spcPts val="3239"/>
              </a:lnSpc>
              <a:buFont typeface="Arial"/>
              <a:buChar char="•"/>
            </a:pPr>
            <a:r>
              <a:rPr lang="en-US" sz="2999">
                <a:solidFill>
                  <a:srgbClr val="000000"/>
                </a:solidFill>
                <a:latin typeface="Glacial Indifference"/>
              </a:rPr>
              <a:t>Membandingkan metric evaluasi dari ke 2 metode dengan melihat nilai RMSE terkecil dan R-Square terbesar</a:t>
            </a:r>
          </a:p>
          <a:p>
            <a:pPr algn="just" marL="647698" indent="-323849" lvl="1">
              <a:lnSpc>
                <a:spcPts val="3239"/>
              </a:lnSpc>
              <a:buFont typeface="Arial"/>
              <a:buChar char="•"/>
            </a:pPr>
            <a:r>
              <a:rPr lang="en-US" sz="2999">
                <a:solidFill>
                  <a:srgbClr val="000000"/>
                </a:solidFill>
                <a:latin typeface="Glacial Indifference"/>
              </a:rPr>
              <a:t>Mendapatkan dan memilih model terbaik</a:t>
            </a:r>
          </a:p>
          <a:p>
            <a:pPr algn="just" marL="647698" indent="-323849" lvl="1">
              <a:lnSpc>
                <a:spcPts val="3239"/>
              </a:lnSpc>
              <a:buFont typeface="Arial"/>
              <a:buChar char="•"/>
            </a:pPr>
            <a:r>
              <a:rPr lang="en-US" sz="2999">
                <a:solidFill>
                  <a:srgbClr val="000000"/>
                </a:solidFill>
                <a:latin typeface="Glacial Indifference"/>
              </a:rPr>
              <a:t>Melihat fitur mana yang memiliki feature importance yang tinggi</a:t>
            </a:r>
          </a:p>
          <a:p>
            <a:pPr algn="just" marL="647698" indent="-323849" lvl="1">
              <a:lnSpc>
                <a:spcPts val="3239"/>
              </a:lnSpc>
              <a:buFont typeface="Arial"/>
              <a:buChar char="•"/>
            </a:pPr>
            <a:r>
              <a:rPr lang="en-US" sz="2999">
                <a:solidFill>
                  <a:srgbClr val="000000"/>
                </a:solidFill>
                <a:latin typeface="Glacial Indifference"/>
              </a:rPr>
              <a:t>Interpretasi model terbaik</a:t>
            </a:r>
          </a:p>
          <a:p>
            <a:pPr algn="just">
              <a:lnSpc>
                <a:spcPts val="3239"/>
              </a:lnSpc>
            </a:pPr>
          </a:p>
        </p:txBody>
      </p:sp>
      <p:grpSp>
        <p:nvGrpSpPr>
          <p:cNvPr name="Group 11" id="11"/>
          <p:cNvGrpSpPr/>
          <p:nvPr/>
        </p:nvGrpSpPr>
        <p:grpSpPr>
          <a:xfrm rot="0">
            <a:off x="1658047" y="1813295"/>
            <a:ext cx="5125790" cy="699023"/>
            <a:chOff x="0" y="0"/>
            <a:chExt cx="1350002" cy="184105"/>
          </a:xfrm>
        </p:grpSpPr>
        <p:sp>
          <p:nvSpPr>
            <p:cNvPr name="Freeform 12" id="12"/>
            <p:cNvSpPr/>
            <p:nvPr/>
          </p:nvSpPr>
          <p:spPr>
            <a:xfrm flipH="false" flipV="false" rot="0">
              <a:off x="0" y="0"/>
              <a:ext cx="1350002" cy="184105"/>
            </a:xfrm>
            <a:custGeom>
              <a:avLst/>
              <a:gdLst/>
              <a:ahLst/>
              <a:cxnLst/>
              <a:rect r="r" b="b" t="t" l="l"/>
              <a:pathLst>
                <a:path h="184105" w="1350002">
                  <a:moveTo>
                    <a:pt x="92052" y="0"/>
                  </a:moveTo>
                  <a:lnTo>
                    <a:pt x="1257950" y="0"/>
                  </a:lnTo>
                  <a:cubicBezTo>
                    <a:pt x="1282364" y="0"/>
                    <a:pt x="1305778" y="9698"/>
                    <a:pt x="1323041" y="26962"/>
                  </a:cubicBezTo>
                  <a:cubicBezTo>
                    <a:pt x="1340304" y="44225"/>
                    <a:pt x="1350002" y="67639"/>
                    <a:pt x="1350002" y="92052"/>
                  </a:cubicBezTo>
                  <a:lnTo>
                    <a:pt x="1350002" y="92052"/>
                  </a:lnTo>
                  <a:cubicBezTo>
                    <a:pt x="1350002" y="142892"/>
                    <a:pt x="1308789" y="184105"/>
                    <a:pt x="1257950" y="184105"/>
                  </a:cubicBezTo>
                  <a:lnTo>
                    <a:pt x="92052" y="184105"/>
                  </a:lnTo>
                  <a:cubicBezTo>
                    <a:pt x="67639" y="184105"/>
                    <a:pt x="44225" y="174406"/>
                    <a:pt x="26962" y="157143"/>
                  </a:cubicBezTo>
                  <a:cubicBezTo>
                    <a:pt x="9698" y="139880"/>
                    <a:pt x="0" y="116466"/>
                    <a:pt x="0" y="92052"/>
                  </a:cubicBezTo>
                  <a:lnTo>
                    <a:pt x="0" y="92052"/>
                  </a:lnTo>
                  <a:cubicBezTo>
                    <a:pt x="0" y="67639"/>
                    <a:pt x="9698" y="44225"/>
                    <a:pt x="26962" y="26962"/>
                  </a:cubicBezTo>
                  <a:cubicBezTo>
                    <a:pt x="44225" y="9698"/>
                    <a:pt x="67639" y="0"/>
                    <a:pt x="92052" y="0"/>
                  </a:cubicBezTo>
                  <a:close/>
                </a:path>
              </a:pathLst>
            </a:custGeom>
            <a:gradFill rotWithShape="true">
              <a:gsLst>
                <a:gs pos="0">
                  <a:srgbClr val="85BCE8">
                    <a:alpha val="100000"/>
                  </a:srgbClr>
                </a:gs>
                <a:gs pos="100000">
                  <a:srgbClr val="EBEBEB">
                    <a:alpha val="100000"/>
                  </a:srgbClr>
                </a:gs>
              </a:gsLst>
              <a:path path="circle">
                <a:fillToRect l="50000" r="50000" t="50000" b="50000"/>
              </a:path>
            </a:gradFill>
            <a:ln w="9525" cap="rnd">
              <a:gradFill>
                <a:gsLst>
                  <a:gs pos="0">
                    <a:srgbClr val="FFFFFF">
                      <a:alpha val="100000"/>
                    </a:srgbClr>
                  </a:gs>
                  <a:gs pos="100000">
                    <a:srgbClr val="84C7FC">
                      <a:alpha val="100000"/>
                    </a:srgbClr>
                  </a:gs>
                </a:gsLst>
                <a:path path="circle">
                  <a:fillToRect l="50000" r="50000" t="50000" b="50000"/>
                </a:path>
              </a:gradFill>
              <a:prstDash val="solid"/>
              <a:round/>
            </a:ln>
          </p:spPr>
        </p:sp>
        <p:sp>
          <p:nvSpPr>
            <p:cNvPr name="TextBox 13" id="13"/>
            <p:cNvSpPr txBox="true"/>
            <p:nvPr/>
          </p:nvSpPr>
          <p:spPr>
            <a:xfrm>
              <a:off x="0" y="0"/>
              <a:ext cx="1350002" cy="184105"/>
            </a:xfrm>
            <a:prstGeom prst="rect">
              <a:avLst/>
            </a:prstGeom>
          </p:spPr>
          <p:txBody>
            <a:bodyPr anchor="ctr" rtlCol="false" tIns="50800" lIns="50800" bIns="50800" rIns="50800"/>
            <a:lstStyle/>
            <a:p>
              <a:pPr algn="ctr">
                <a:lnSpc>
                  <a:spcPts val="3110"/>
                </a:lnSpc>
              </a:pPr>
              <a:r>
                <a:rPr lang="en-US" sz="3200">
                  <a:solidFill>
                    <a:srgbClr val="000000"/>
                  </a:solidFill>
                  <a:latin typeface="Arial Bold Italics"/>
                </a:rPr>
                <a:t>Metode Analisis</a:t>
              </a:r>
            </a:p>
          </p:txBody>
        </p:sp>
      </p:grpSp>
      <p:grpSp>
        <p:nvGrpSpPr>
          <p:cNvPr name="Group 14" id="14"/>
          <p:cNvGrpSpPr/>
          <p:nvPr/>
        </p:nvGrpSpPr>
        <p:grpSpPr>
          <a:xfrm rot="0">
            <a:off x="821573" y="1774776"/>
            <a:ext cx="693599" cy="69359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E6E6"/>
            </a:solidFill>
          </p:spPr>
        </p:sp>
        <p:sp>
          <p:nvSpPr>
            <p:cNvPr name="TextBox 16" id="16"/>
            <p:cNvSpPr txBox="true"/>
            <p:nvPr/>
          </p:nvSpPr>
          <p:spPr>
            <a:xfrm>
              <a:off x="76200" y="-66675"/>
              <a:ext cx="660400" cy="803275"/>
            </a:xfrm>
            <a:prstGeom prst="rect">
              <a:avLst/>
            </a:prstGeom>
          </p:spPr>
          <p:txBody>
            <a:bodyPr anchor="ctr" rtlCol="false" tIns="50800" lIns="50800" bIns="50800" rIns="50800"/>
            <a:lstStyle/>
            <a:p>
              <a:pPr algn="ctr">
                <a:lnSpc>
                  <a:spcPts val="5039"/>
                </a:lnSpc>
              </a:pPr>
            </a:p>
          </p:txBody>
        </p:sp>
      </p:grpSp>
      <p:sp>
        <p:nvSpPr>
          <p:cNvPr name="TextBox 17" id="17"/>
          <p:cNvSpPr txBox="true"/>
          <p:nvPr/>
        </p:nvSpPr>
        <p:spPr>
          <a:xfrm rot="0">
            <a:off x="983498" y="1822029"/>
            <a:ext cx="385073" cy="705118"/>
          </a:xfrm>
          <a:prstGeom prst="rect">
            <a:avLst/>
          </a:prstGeom>
        </p:spPr>
        <p:txBody>
          <a:bodyPr anchor="t" rtlCol="false" tIns="0" lIns="0" bIns="0" rIns="0">
            <a:spAutoFit/>
          </a:bodyPr>
          <a:lstStyle/>
          <a:p>
            <a:pPr algn="l">
              <a:lnSpc>
                <a:spcPts val="4743"/>
              </a:lnSpc>
            </a:pPr>
            <a:r>
              <a:rPr lang="en-US" sz="4392">
                <a:solidFill>
                  <a:srgbClr val="000000"/>
                </a:solidFill>
                <a:latin typeface="Arial Bold"/>
              </a:rPr>
              <a:t>6</a:t>
            </a:r>
          </a:p>
        </p:txBody>
      </p:sp>
      <p:sp>
        <p:nvSpPr>
          <p:cNvPr name="Freeform 18" id="18"/>
          <p:cNvSpPr/>
          <p:nvPr/>
        </p:nvSpPr>
        <p:spPr>
          <a:xfrm flipH="false" flipV="false" rot="0">
            <a:off x="1492038" y="2688205"/>
            <a:ext cx="986356" cy="986356"/>
          </a:xfrm>
          <a:custGeom>
            <a:avLst/>
            <a:gdLst/>
            <a:ahLst/>
            <a:cxnLst/>
            <a:rect r="r" b="b" t="t" l="l"/>
            <a:pathLst>
              <a:path h="986356" w="986356">
                <a:moveTo>
                  <a:pt x="0" y="0"/>
                </a:moveTo>
                <a:lnTo>
                  <a:pt x="986356" y="0"/>
                </a:lnTo>
                <a:lnTo>
                  <a:pt x="986356" y="986356"/>
                </a:lnTo>
                <a:lnTo>
                  <a:pt x="0" y="986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21573" y="1457325"/>
            <a:ext cx="13407390" cy="57150"/>
          </a:xfrm>
          <a:prstGeom prst="line">
            <a:avLst/>
          </a:prstGeom>
          <a:ln cap="rnd" w="95250">
            <a:solidFill>
              <a:srgbClr val="4472C4"/>
            </a:solidFill>
            <a:prstDash val="sysDot"/>
            <a:headEnd type="none" len="sm" w="sm"/>
            <a:tailEnd type="none" len="sm" w="sm"/>
          </a:ln>
        </p:spPr>
      </p:sp>
      <p:sp>
        <p:nvSpPr>
          <p:cNvPr name="Freeform 3" id="3"/>
          <p:cNvSpPr/>
          <p:nvPr/>
        </p:nvSpPr>
        <p:spPr>
          <a:xfrm flipH="false" flipV="false" rot="0">
            <a:off x="14617213" y="478770"/>
            <a:ext cx="3119674" cy="816630"/>
          </a:xfrm>
          <a:custGeom>
            <a:avLst/>
            <a:gdLst/>
            <a:ahLst/>
            <a:cxnLst/>
            <a:rect r="r" b="b" t="t" l="l"/>
            <a:pathLst>
              <a:path h="816630" w="3119674">
                <a:moveTo>
                  <a:pt x="0" y="0"/>
                </a:moveTo>
                <a:lnTo>
                  <a:pt x="3119674" y="0"/>
                </a:lnTo>
                <a:lnTo>
                  <a:pt x="3119674" y="816630"/>
                </a:lnTo>
                <a:lnTo>
                  <a:pt x="0" y="816630"/>
                </a:lnTo>
                <a:lnTo>
                  <a:pt x="0" y="0"/>
                </a:lnTo>
                <a:close/>
              </a:path>
            </a:pathLst>
          </a:custGeom>
          <a:blipFill>
            <a:blip r:embed="rId2"/>
            <a:stretch>
              <a:fillRect l="0" t="0" r="0" b="0"/>
            </a:stretch>
          </a:blipFill>
        </p:spPr>
      </p:sp>
      <p:sp>
        <p:nvSpPr>
          <p:cNvPr name="Freeform 4" id="4"/>
          <p:cNvSpPr/>
          <p:nvPr/>
        </p:nvSpPr>
        <p:spPr>
          <a:xfrm flipH="false" flipV="false" rot="0">
            <a:off x="-34290" y="3160644"/>
            <a:ext cx="638463" cy="7141879"/>
          </a:xfrm>
          <a:custGeom>
            <a:avLst/>
            <a:gdLst/>
            <a:ahLst/>
            <a:cxnLst/>
            <a:rect r="r" b="b" t="t" l="l"/>
            <a:pathLst>
              <a:path h="7141879" w="638463">
                <a:moveTo>
                  <a:pt x="0" y="0"/>
                </a:moveTo>
                <a:lnTo>
                  <a:pt x="638463" y="0"/>
                </a:lnTo>
                <a:lnTo>
                  <a:pt x="638463" y="7141879"/>
                </a:lnTo>
                <a:lnTo>
                  <a:pt x="0" y="7141879"/>
                </a:lnTo>
                <a:lnTo>
                  <a:pt x="0" y="0"/>
                </a:lnTo>
                <a:close/>
              </a:path>
            </a:pathLst>
          </a:custGeom>
          <a:blipFill>
            <a:blip r:embed="rId3"/>
            <a:stretch>
              <a:fillRect l="0" t="0" r="0" b="0"/>
            </a:stretch>
          </a:blipFill>
        </p:spPr>
      </p:sp>
      <p:sp>
        <p:nvSpPr>
          <p:cNvPr name="Freeform 5" id="5"/>
          <p:cNvSpPr/>
          <p:nvPr/>
        </p:nvSpPr>
        <p:spPr>
          <a:xfrm flipH="false" flipV="false" rot="0">
            <a:off x="604173" y="1688873"/>
            <a:ext cx="13745283" cy="8388577"/>
          </a:xfrm>
          <a:custGeom>
            <a:avLst/>
            <a:gdLst/>
            <a:ahLst/>
            <a:cxnLst/>
            <a:rect r="r" b="b" t="t" l="l"/>
            <a:pathLst>
              <a:path h="8388577" w="13745283">
                <a:moveTo>
                  <a:pt x="0" y="0"/>
                </a:moveTo>
                <a:lnTo>
                  <a:pt x="13745283" y="0"/>
                </a:lnTo>
                <a:lnTo>
                  <a:pt x="13745283" y="8388577"/>
                </a:lnTo>
                <a:lnTo>
                  <a:pt x="0" y="8388577"/>
                </a:lnTo>
                <a:lnTo>
                  <a:pt x="0" y="0"/>
                </a:lnTo>
                <a:close/>
              </a:path>
            </a:pathLst>
          </a:custGeom>
          <a:blipFill>
            <a:blip r:embed="rId4"/>
            <a:stretch>
              <a:fillRect l="0" t="0" r="0" b="0"/>
            </a:stretch>
          </a:blipFill>
        </p:spPr>
      </p:sp>
      <p:sp>
        <p:nvSpPr>
          <p:cNvPr name="TextBox 6" id="6"/>
          <p:cNvSpPr txBox="true"/>
          <p:nvPr/>
        </p:nvSpPr>
        <p:spPr>
          <a:xfrm rot="0">
            <a:off x="754577" y="579120"/>
            <a:ext cx="11795760" cy="716280"/>
          </a:xfrm>
          <a:prstGeom prst="rect">
            <a:avLst/>
          </a:prstGeom>
        </p:spPr>
        <p:txBody>
          <a:bodyPr anchor="t" rtlCol="false" tIns="0" lIns="0" bIns="0" rIns="0">
            <a:spAutoFit/>
          </a:bodyPr>
          <a:lstStyle/>
          <a:p>
            <a:pPr algn="l">
              <a:lnSpc>
                <a:spcPts val="4860"/>
              </a:lnSpc>
            </a:pPr>
            <a:r>
              <a:rPr lang="en-US" sz="4500">
                <a:solidFill>
                  <a:srgbClr val="404040"/>
                </a:solidFill>
                <a:latin typeface="Arial Bold"/>
              </a:rPr>
              <a:t>DAFTAR PUSTAKA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21573" y="1457325"/>
            <a:ext cx="13407390" cy="57150"/>
          </a:xfrm>
          <a:prstGeom prst="line">
            <a:avLst/>
          </a:prstGeom>
          <a:ln cap="rnd" w="95250">
            <a:solidFill>
              <a:srgbClr val="4472C4"/>
            </a:solidFill>
            <a:prstDash val="sysDot"/>
            <a:headEnd type="none" len="sm" w="sm"/>
            <a:tailEnd type="none" len="sm" w="sm"/>
          </a:ln>
        </p:spPr>
      </p:sp>
      <p:sp>
        <p:nvSpPr>
          <p:cNvPr name="Freeform 3" id="3"/>
          <p:cNvSpPr/>
          <p:nvPr/>
        </p:nvSpPr>
        <p:spPr>
          <a:xfrm flipH="false" flipV="false" rot="0">
            <a:off x="14617213" y="478770"/>
            <a:ext cx="3119674" cy="816630"/>
          </a:xfrm>
          <a:custGeom>
            <a:avLst/>
            <a:gdLst/>
            <a:ahLst/>
            <a:cxnLst/>
            <a:rect r="r" b="b" t="t" l="l"/>
            <a:pathLst>
              <a:path h="816630" w="3119674">
                <a:moveTo>
                  <a:pt x="0" y="0"/>
                </a:moveTo>
                <a:lnTo>
                  <a:pt x="3119674" y="0"/>
                </a:lnTo>
                <a:lnTo>
                  <a:pt x="3119674" y="816630"/>
                </a:lnTo>
                <a:lnTo>
                  <a:pt x="0" y="816630"/>
                </a:lnTo>
                <a:lnTo>
                  <a:pt x="0" y="0"/>
                </a:lnTo>
                <a:close/>
              </a:path>
            </a:pathLst>
          </a:custGeom>
          <a:blipFill>
            <a:blip r:embed="rId2"/>
            <a:stretch>
              <a:fillRect l="0" t="0" r="0" b="0"/>
            </a:stretch>
          </a:blipFill>
        </p:spPr>
      </p:sp>
      <p:sp>
        <p:nvSpPr>
          <p:cNvPr name="Freeform 4" id="4"/>
          <p:cNvSpPr/>
          <p:nvPr/>
        </p:nvSpPr>
        <p:spPr>
          <a:xfrm flipH="false" flipV="false" rot="0">
            <a:off x="-34290" y="3160644"/>
            <a:ext cx="638463" cy="7141879"/>
          </a:xfrm>
          <a:custGeom>
            <a:avLst/>
            <a:gdLst/>
            <a:ahLst/>
            <a:cxnLst/>
            <a:rect r="r" b="b" t="t" l="l"/>
            <a:pathLst>
              <a:path h="7141879" w="638463">
                <a:moveTo>
                  <a:pt x="0" y="0"/>
                </a:moveTo>
                <a:lnTo>
                  <a:pt x="638463" y="0"/>
                </a:lnTo>
                <a:lnTo>
                  <a:pt x="638463" y="7141879"/>
                </a:lnTo>
                <a:lnTo>
                  <a:pt x="0" y="7141879"/>
                </a:lnTo>
                <a:lnTo>
                  <a:pt x="0" y="0"/>
                </a:lnTo>
                <a:close/>
              </a:path>
            </a:pathLst>
          </a:custGeom>
          <a:blipFill>
            <a:blip r:embed="rId3"/>
            <a:stretch>
              <a:fillRect l="0" t="0" r="0" b="0"/>
            </a:stretch>
          </a:blipFill>
        </p:spPr>
      </p:sp>
      <p:grpSp>
        <p:nvGrpSpPr>
          <p:cNvPr name="Group 5" id="5"/>
          <p:cNvGrpSpPr/>
          <p:nvPr/>
        </p:nvGrpSpPr>
        <p:grpSpPr>
          <a:xfrm rot="0">
            <a:off x="4385870" y="3149912"/>
            <a:ext cx="9516260" cy="1003953"/>
            <a:chOff x="0" y="0"/>
            <a:chExt cx="2506340" cy="264416"/>
          </a:xfrm>
        </p:grpSpPr>
        <p:sp>
          <p:nvSpPr>
            <p:cNvPr name="Freeform 6" id="6"/>
            <p:cNvSpPr/>
            <p:nvPr/>
          </p:nvSpPr>
          <p:spPr>
            <a:xfrm flipH="false" flipV="false" rot="0">
              <a:off x="0" y="0"/>
              <a:ext cx="2506340" cy="264416"/>
            </a:xfrm>
            <a:custGeom>
              <a:avLst/>
              <a:gdLst/>
              <a:ahLst/>
              <a:cxnLst/>
              <a:rect r="r" b="b" t="t" l="l"/>
              <a:pathLst>
                <a:path h="264416" w="2506340">
                  <a:moveTo>
                    <a:pt x="41491" y="0"/>
                  </a:moveTo>
                  <a:lnTo>
                    <a:pt x="2464849" y="0"/>
                  </a:lnTo>
                  <a:cubicBezTo>
                    <a:pt x="2475853" y="0"/>
                    <a:pt x="2486407" y="4371"/>
                    <a:pt x="2494188" y="12152"/>
                  </a:cubicBezTo>
                  <a:cubicBezTo>
                    <a:pt x="2501969" y="19933"/>
                    <a:pt x="2506340" y="30487"/>
                    <a:pt x="2506340" y="41491"/>
                  </a:cubicBezTo>
                  <a:lnTo>
                    <a:pt x="2506340" y="222925"/>
                  </a:lnTo>
                  <a:cubicBezTo>
                    <a:pt x="2506340" y="245840"/>
                    <a:pt x="2487764" y="264416"/>
                    <a:pt x="2464849" y="264416"/>
                  </a:cubicBezTo>
                  <a:lnTo>
                    <a:pt x="41491" y="264416"/>
                  </a:lnTo>
                  <a:cubicBezTo>
                    <a:pt x="18576" y="264416"/>
                    <a:pt x="0" y="245840"/>
                    <a:pt x="0" y="222925"/>
                  </a:cubicBezTo>
                  <a:lnTo>
                    <a:pt x="0" y="41491"/>
                  </a:lnTo>
                  <a:cubicBezTo>
                    <a:pt x="0" y="18576"/>
                    <a:pt x="18576" y="0"/>
                    <a:pt x="41491" y="0"/>
                  </a:cubicBezTo>
                  <a:close/>
                </a:path>
              </a:pathLst>
            </a:custGeom>
            <a:solidFill>
              <a:srgbClr val="000000">
                <a:alpha val="0"/>
              </a:srgbClr>
            </a:solidFill>
            <a:ln w="47625" cap="rnd">
              <a:solidFill>
                <a:srgbClr val="1F6BA9"/>
              </a:solidFill>
              <a:prstDash val="solid"/>
              <a:round/>
            </a:ln>
          </p:spPr>
        </p:sp>
        <p:sp>
          <p:nvSpPr>
            <p:cNvPr name="TextBox 7" id="7"/>
            <p:cNvSpPr txBox="true"/>
            <p:nvPr/>
          </p:nvSpPr>
          <p:spPr>
            <a:xfrm>
              <a:off x="0" y="-47625"/>
              <a:ext cx="2506340" cy="31204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689135" y="2793284"/>
            <a:ext cx="8928780" cy="999005"/>
            <a:chOff x="0" y="0"/>
            <a:chExt cx="2351613" cy="263112"/>
          </a:xfrm>
        </p:grpSpPr>
        <p:sp>
          <p:nvSpPr>
            <p:cNvPr name="Freeform 9" id="9"/>
            <p:cNvSpPr/>
            <p:nvPr/>
          </p:nvSpPr>
          <p:spPr>
            <a:xfrm flipH="false" flipV="false" rot="0">
              <a:off x="0" y="0"/>
              <a:ext cx="2351613" cy="263112"/>
            </a:xfrm>
            <a:custGeom>
              <a:avLst/>
              <a:gdLst/>
              <a:ahLst/>
              <a:cxnLst/>
              <a:rect r="r" b="b" t="t" l="l"/>
              <a:pathLst>
                <a:path h="263112" w="2351613">
                  <a:moveTo>
                    <a:pt x="62429" y="0"/>
                  </a:moveTo>
                  <a:lnTo>
                    <a:pt x="2289184" y="0"/>
                  </a:lnTo>
                  <a:cubicBezTo>
                    <a:pt x="2305741" y="0"/>
                    <a:pt x="2321620" y="6577"/>
                    <a:pt x="2333328" y="18285"/>
                  </a:cubicBezTo>
                  <a:cubicBezTo>
                    <a:pt x="2345036" y="29993"/>
                    <a:pt x="2351613" y="45872"/>
                    <a:pt x="2351613" y="62429"/>
                  </a:cubicBezTo>
                  <a:lnTo>
                    <a:pt x="2351613" y="200683"/>
                  </a:lnTo>
                  <a:cubicBezTo>
                    <a:pt x="2351613" y="217240"/>
                    <a:pt x="2345036" y="233119"/>
                    <a:pt x="2333328" y="244827"/>
                  </a:cubicBezTo>
                  <a:cubicBezTo>
                    <a:pt x="2321620" y="256535"/>
                    <a:pt x="2305741" y="263112"/>
                    <a:pt x="2289184" y="263112"/>
                  </a:cubicBezTo>
                  <a:lnTo>
                    <a:pt x="62429" y="263112"/>
                  </a:lnTo>
                  <a:cubicBezTo>
                    <a:pt x="45872" y="263112"/>
                    <a:pt x="29993" y="256535"/>
                    <a:pt x="18285" y="244827"/>
                  </a:cubicBezTo>
                  <a:cubicBezTo>
                    <a:pt x="6577" y="233119"/>
                    <a:pt x="0" y="217240"/>
                    <a:pt x="0" y="200683"/>
                  </a:cubicBezTo>
                  <a:lnTo>
                    <a:pt x="0" y="62429"/>
                  </a:lnTo>
                  <a:cubicBezTo>
                    <a:pt x="0" y="45872"/>
                    <a:pt x="6577" y="29993"/>
                    <a:pt x="18285" y="18285"/>
                  </a:cubicBezTo>
                  <a:cubicBezTo>
                    <a:pt x="29993" y="6577"/>
                    <a:pt x="45872" y="0"/>
                    <a:pt x="62429" y="0"/>
                  </a:cubicBezTo>
                  <a:close/>
                </a:path>
              </a:pathLst>
            </a:custGeom>
            <a:gradFill rotWithShape="true">
              <a:gsLst>
                <a:gs pos="0">
                  <a:srgbClr val="85BCE8">
                    <a:alpha val="100000"/>
                  </a:srgbClr>
                </a:gs>
                <a:gs pos="100000">
                  <a:srgbClr val="EBEBEB">
                    <a:alpha val="100000"/>
                  </a:srgbClr>
                </a:gs>
              </a:gsLst>
              <a:path path="circle">
                <a:fillToRect l="50000" r="50000" t="50000" b="50000"/>
              </a:path>
            </a:gradFill>
            <a:ln w="9525" cap="rnd">
              <a:gradFill>
                <a:gsLst>
                  <a:gs pos="0">
                    <a:srgbClr val="FFFFFF">
                      <a:alpha val="100000"/>
                    </a:srgbClr>
                  </a:gs>
                  <a:gs pos="100000">
                    <a:srgbClr val="84C7FC">
                      <a:alpha val="100000"/>
                    </a:srgbClr>
                  </a:gs>
                </a:gsLst>
                <a:path path="circle">
                  <a:fillToRect l="50000" r="50000" t="50000" b="50000"/>
                </a:path>
              </a:gradFill>
              <a:prstDash val="solid"/>
              <a:round/>
            </a:ln>
          </p:spPr>
        </p:sp>
        <p:sp>
          <p:nvSpPr>
            <p:cNvPr name="TextBox 10" id="10"/>
            <p:cNvSpPr txBox="true"/>
            <p:nvPr/>
          </p:nvSpPr>
          <p:spPr>
            <a:xfrm>
              <a:off x="0" y="9525"/>
              <a:ext cx="2351613" cy="253587"/>
            </a:xfrm>
            <a:prstGeom prst="rect">
              <a:avLst/>
            </a:prstGeom>
          </p:spPr>
          <p:txBody>
            <a:bodyPr anchor="ctr" rtlCol="false" tIns="50800" lIns="50800" bIns="50800" rIns="50800"/>
            <a:lstStyle/>
            <a:p>
              <a:pPr algn="ctr">
                <a:lnSpc>
                  <a:spcPts val="4568"/>
                </a:lnSpc>
              </a:pPr>
              <a:r>
                <a:rPr lang="en-US" sz="4699">
                  <a:solidFill>
                    <a:srgbClr val="000000"/>
                  </a:solidFill>
                  <a:latin typeface="Arial Bold"/>
                </a:rPr>
                <a:t>PENDAHULUAN</a:t>
              </a:r>
            </a:p>
          </p:txBody>
        </p:sp>
      </p:grpSp>
      <p:sp>
        <p:nvSpPr>
          <p:cNvPr name="TextBox 11" id="11"/>
          <p:cNvSpPr txBox="true"/>
          <p:nvPr/>
        </p:nvSpPr>
        <p:spPr>
          <a:xfrm rot="0">
            <a:off x="754577" y="579120"/>
            <a:ext cx="11795760" cy="716280"/>
          </a:xfrm>
          <a:prstGeom prst="rect">
            <a:avLst/>
          </a:prstGeom>
        </p:spPr>
        <p:txBody>
          <a:bodyPr anchor="t" rtlCol="false" tIns="0" lIns="0" bIns="0" rIns="0">
            <a:spAutoFit/>
          </a:bodyPr>
          <a:lstStyle/>
          <a:p>
            <a:pPr algn="l">
              <a:lnSpc>
                <a:spcPts val="4860"/>
              </a:lnSpc>
            </a:pPr>
            <a:r>
              <a:rPr lang="en-US" sz="4500">
                <a:solidFill>
                  <a:srgbClr val="404040"/>
                </a:solidFill>
                <a:latin typeface="Arial Bold"/>
              </a:rPr>
              <a:t>OUTLINE</a:t>
            </a:r>
          </a:p>
        </p:txBody>
      </p:sp>
      <p:grpSp>
        <p:nvGrpSpPr>
          <p:cNvPr name="Group 12" id="12"/>
          <p:cNvGrpSpPr/>
          <p:nvPr/>
        </p:nvGrpSpPr>
        <p:grpSpPr>
          <a:xfrm rot="0">
            <a:off x="4395395" y="5500127"/>
            <a:ext cx="9516260" cy="1003953"/>
            <a:chOff x="0" y="0"/>
            <a:chExt cx="2506340" cy="264416"/>
          </a:xfrm>
        </p:grpSpPr>
        <p:sp>
          <p:nvSpPr>
            <p:cNvPr name="Freeform 13" id="13"/>
            <p:cNvSpPr/>
            <p:nvPr/>
          </p:nvSpPr>
          <p:spPr>
            <a:xfrm flipH="false" flipV="false" rot="0">
              <a:off x="0" y="0"/>
              <a:ext cx="2506340" cy="264416"/>
            </a:xfrm>
            <a:custGeom>
              <a:avLst/>
              <a:gdLst/>
              <a:ahLst/>
              <a:cxnLst/>
              <a:rect r="r" b="b" t="t" l="l"/>
              <a:pathLst>
                <a:path h="264416" w="2506340">
                  <a:moveTo>
                    <a:pt x="41491" y="0"/>
                  </a:moveTo>
                  <a:lnTo>
                    <a:pt x="2464849" y="0"/>
                  </a:lnTo>
                  <a:cubicBezTo>
                    <a:pt x="2475853" y="0"/>
                    <a:pt x="2486407" y="4371"/>
                    <a:pt x="2494188" y="12152"/>
                  </a:cubicBezTo>
                  <a:cubicBezTo>
                    <a:pt x="2501969" y="19933"/>
                    <a:pt x="2506340" y="30487"/>
                    <a:pt x="2506340" y="41491"/>
                  </a:cubicBezTo>
                  <a:lnTo>
                    <a:pt x="2506340" y="222925"/>
                  </a:lnTo>
                  <a:cubicBezTo>
                    <a:pt x="2506340" y="245840"/>
                    <a:pt x="2487764" y="264416"/>
                    <a:pt x="2464849" y="264416"/>
                  </a:cubicBezTo>
                  <a:lnTo>
                    <a:pt x="41491" y="264416"/>
                  </a:lnTo>
                  <a:cubicBezTo>
                    <a:pt x="18576" y="264416"/>
                    <a:pt x="0" y="245840"/>
                    <a:pt x="0" y="222925"/>
                  </a:cubicBezTo>
                  <a:lnTo>
                    <a:pt x="0" y="41491"/>
                  </a:lnTo>
                  <a:cubicBezTo>
                    <a:pt x="0" y="18576"/>
                    <a:pt x="18576" y="0"/>
                    <a:pt x="41491" y="0"/>
                  </a:cubicBezTo>
                  <a:close/>
                </a:path>
              </a:pathLst>
            </a:custGeom>
            <a:solidFill>
              <a:srgbClr val="000000">
                <a:alpha val="0"/>
              </a:srgbClr>
            </a:solidFill>
            <a:ln w="47625" cap="rnd">
              <a:solidFill>
                <a:srgbClr val="1F6BA9"/>
              </a:solidFill>
              <a:prstDash val="solid"/>
              <a:round/>
            </a:ln>
          </p:spPr>
        </p:sp>
        <p:sp>
          <p:nvSpPr>
            <p:cNvPr name="TextBox 14" id="14"/>
            <p:cNvSpPr txBox="true"/>
            <p:nvPr/>
          </p:nvSpPr>
          <p:spPr>
            <a:xfrm>
              <a:off x="0" y="-47625"/>
              <a:ext cx="2506340" cy="312041"/>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4698660" y="5143500"/>
            <a:ext cx="8928780" cy="999005"/>
            <a:chOff x="0" y="0"/>
            <a:chExt cx="2351613" cy="263112"/>
          </a:xfrm>
        </p:grpSpPr>
        <p:sp>
          <p:nvSpPr>
            <p:cNvPr name="Freeform 16" id="16"/>
            <p:cNvSpPr/>
            <p:nvPr/>
          </p:nvSpPr>
          <p:spPr>
            <a:xfrm flipH="false" flipV="false" rot="0">
              <a:off x="0" y="0"/>
              <a:ext cx="2351613" cy="263112"/>
            </a:xfrm>
            <a:custGeom>
              <a:avLst/>
              <a:gdLst/>
              <a:ahLst/>
              <a:cxnLst/>
              <a:rect r="r" b="b" t="t" l="l"/>
              <a:pathLst>
                <a:path h="263112" w="2351613">
                  <a:moveTo>
                    <a:pt x="62429" y="0"/>
                  </a:moveTo>
                  <a:lnTo>
                    <a:pt x="2289184" y="0"/>
                  </a:lnTo>
                  <a:cubicBezTo>
                    <a:pt x="2305741" y="0"/>
                    <a:pt x="2321620" y="6577"/>
                    <a:pt x="2333328" y="18285"/>
                  </a:cubicBezTo>
                  <a:cubicBezTo>
                    <a:pt x="2345036" y="29993"/>
                    <a:pt x="2351613" y="45872"/>
                    <a:pt x="2351613" y="62429"/>
                  </a:cubicBezTo>
                  <a:lnTo>
                    <a:pt x="2351613" y="200683"/>
                  </a:lnTo>
                  <a:cubicBezTo>
                    <a:pt x="2351613" y="217240"/>
                    <a:pt x="2345036" y="233119"/>
                    <a:pt x="2333328" y="244827"/>
                  </a:cubicBezTo>
                  <a:cubicBezTo>
                    <a:pt x="2321620" y="256535"/>
                    <a:pt x="2305741" y="263112"/>
                    <a:pt x="2289184" y="263112"/>
                  </a:cubicBezTo>
                  <a:lnTo>
                    <a:pt x="62429" y="263112"/>
                  </a:lnTo>
                  <a:cubicBezTo>
                    <a:pt x="45872" y="263112"/>
                    <a:pt x="29993" y="256535"/>
                    <a:pt x="18285" y="244827"/>
                  </a:cubicBezTo>
                  <a:cubicBezTo>
                    <a:pt x="6577" y="233119"/>
                    <a:pt x="0" y="217240"/>
                    <a:pt x="0" y="200683"/>
                  </a:cubicBezTo>
                  <a:lnTo>
                    <a:pt x="0" y="62429"/>
                  </a:lnTo>
                  <a:cubicBezTo>
                    <a:pt x="0" y="45872"/>
                    <a:pt x="6577" y="29993"/>
                    <a:pt x="18285" y="18285"/>
                  </a:cubicBezTo>
                  <a:cubicBezTo>
                    <a:pt x="29993" y="6577"/>
                    <a:pt x="45872" y="0"/>
                    <a:pt x="62429" y="0"/>
                  </a:cubicBezTo>
                  <a:close/>
                </a:path>
              </a:pathLst>
            </a:custGeom>
            <a:gradFill rotWithShape="true">
              <a:gsLst>
                <a:gs pos="0">
                  <a:srgbClr val="85BCE8">
                    <a:alpha val="100000"/>
                  </a:srgbClr>
                </a:gs>
                <a:gs pos="100000">
                  <a:srgbClr val="EBEBEB">
                    <a:alpha val="100000"/>
                  </a:srgbClr>
                </a:gs>
              </a:gsLst>
              <a:path path="circle">
                <a:fillToRect l="50000" r="50000" t="50000" b="50000"/>
              </a:path>
            </a:gradFill>
            <a:ln w="9525" cap="rnd">
              <a:gradFill>
                <a:gsLst>
                  <a:gs pos="0">
                    <a:srgbClr val="FFFFFF">
                      <a:alpha val="100000"/>
                    </a:srgbClr>
                  </a:gs>
                  <a:gs pos="100000">
                    <a:srgbClr val="84C7FC">
                      <a:alpha val="100000"/>
                    </a:srgbClr>
                  </a:gs>
                </a:gsLst>
                <a:path path="circle">
                  <a:fillToRect l="50000" r="50000" t="50000" b="50000"/>
                </a:path>
              </a:gradFill>
              <a:prstDash val="solid"/>
              <a:round/>
            </a:ln>
          </p:spPr>
        </p:sp>
        <p:sp>
          <p:nvSpPr>
            <p:cNvPr name="TextBox 17" id="17"/>
            <p:cNvSpPr txBox="true"/>
            <p:nvPr/>
          </p:nvSpPr>
          <p:spPr>
            <a:xfrm>
              <a:off x="0" y="9525"/>
              <a:ext cx="2351613" cy="253587"/>
            </a:xfrm>
            <a:prstGeom prst="rect">
              <a:avLst/>
            </a:prstGeom>
          </p:spPr>
          <p:txBody>
            <a:bodyPr anchor="ctr" rtlCol="false" tIns="50800" lIns="50800" bIns="50800" rIns="50800"/>
            <a:lstStyle/>
            <a:p>
              <a:pPr algn="ctr">
                <a:lnSpc>
                  <a:spcPts val="4568"/>
                </a:lnSpc>
              </a:pPr>
              <a:r>
                <a:rPr lang="en-US" sz="4699">
                  <a:solidFill>
                    <a:srgbClr val="000000"/>
                  </a:solidFill>
                  <a:latin typeface="Arial Bold"/>
                </a:rPr>
                <a:t>METODOLOGI</a:t>
              </a:r>
            </a:p>
          </p:txBody>
        </p:sp>
      </p:grpSp>
      <p:grpSp>
        <p:nvGrpSpPr>
          <p:cNvPr name="Group 18" id="18"/>
          <p:cNvGrpSpPr/>
          <p:nvPr/>
        </p:nvGrpSpPr>
        <p:grpSpPr>
          <a:xfrm rot="0">
            <a:off x="4689135" y="7851308"/>
            <a:ext cx="9516260" cy="1003953"/>
            <a:chOff x="0" y="0"/>
            <a:chExt cx="2506340" cy="264416"/>
          </a:xfrm>
        </p:grpSpPr>
        <p:sp>
          <p:nvSpPr>
            <p:cNvPr name="Freeform 19" id="19"/>
            <p:cNvSpPr/>
            <p:nvPr/>
          </p:nvSpPr>
          <p:spPr>
            <a:xfrm flipH="false" flipV="false" rot="0">
              <a:off x="0" y="0"/>
              <a:ext cx="2506340" cy="264416"/>
            </a:xfrm>
            <a:custGeom>
              <a:avLst/>
              <a:gdLst/>
              <a:ahLst/>
              <a:cxnLst/>
              <a:rect r="r" b="b" t="t" l="l"/>
              <a:pathLst>
                <a:path h="264416" w="2506340">
                  <a:moveTo>
                    <a:pt x="41491" y="0"/>
                  </a:moveTo>
                  <a:lnTo>
                    <a:pt x="2464849" y="0"/>
                  </a:lnTo>
                  <a:cubicBezTo>
                    <a:pt x="2475853" y="0"/>
                    <a:pt x="2486407" y="4371"/>
                    <a:pt x="2494188" y="12152"/>
                  </a:cubicBezTo>
                  <a:cubicBezTo>
                    <a:pt x="2501969" y="19933"/>
                    <a:pt x="2506340" y="30487"/>
                    <a:pt x="2506340" y="41491"/>
                  </a:cubicBezTo>
                  <a:lnTo>
                    <a:pt x="2506340" y="222925"/>
                  </a:lnTo>
                  <a:cubicBezTo>
                    <a:pt x="2506340" y="245840"/>
                    <a:pt x="2487764" y="264416"/>
                    <a:pt x="2464849" y="264416"/>
                  </a:cubicBezTo>
                  <a:lnTo>
                    <a:pt x="41491" y="264416"/>
                  </a:lnTo>
                  <a:cubicBezTo>
                    <a:pt x="18576" y="264416"/>
                    <a:pt x="0" y="245840"/>
                    <a:pt x="0" y="222925"/>
                  </a:cubicBezTo>
                  <a:lnTo>
                    <a:pt x="0" y="41491"/>
                  </a:lnTo>
                  <a:cubicBezTo>
                    <a:pt x="0" y="18576"/>
                    <a:pt x="18576" y="0"/>
                    <a:pt x="41491" y="0"/>
                  </a:cubicBezTo>
                  <a:close/>
                </a:path>
              </a:pathLst>
            </a:custGeom>
            <a:solidFill>
              <a:srgbClr val="000000">
                <a:alpha val="0"/>
              </a:srgbClr>
            </a:solidFill>
            <a:ln w="47625" cap="rnd">
              <a:solidFill>
                <a:srgbClr val="1F6BA9"/>
              </a:solidFill>
              <a:prstDash val="solid"/>
              <a:round/>
            </a:ln>
          </p:spPr>
        </p:sp>
        <p:sp>
          <p:nvSpPr>
            <p:cNvPr name="TextBox 20" id="20"/>
            <p:cNvSpPr txBox="true"/>
            <p:nvPr/>
          </p:nvSpPr>
          <p:spPr>
            <a:xfrm>
              <a:off x="0" y="-47625"/>
              <a:ext cx="2506340" cy="312041"/>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4992400" y="7494681"/>
            <a:ext cx="8928780" cy="999005"/>
            <a:chOff x="0" y="0"/>
            <a:chExt cx="2351613" cy="263112"/>
          </a:xfrm>
        </p:grpSpPr>
        <p:sp>
          <p:nvSpPr>
            <p:cNvPr name="Freeform 22" id="22"/>
            <p:cNvSpPr/>
            <p:nvPr/>
          </p:nvSpPr>
          <p:spPr>
            <a:xfrm flipH="false" flipV="false" rot="0">
              <a:off x="0" y="0"/>
              <a:ext cx="2351613" cy="263112"/>
            </a:xfrm>
            <a:custGeom>
              <a:avLst/>
              <a:gdLst/>
              <a:ahLst/>
              <a:cxnLst/>
              <a:rect r="r" b="b" t="t" l="l"/>
              <a:pathLst>
                <a:path h="263112" w="2351613">
                  <a:moveTo>
                    <a:pt x="62429" y="0"/>
                  </a:moveTo>
                  <a:lnTo>
                    <a:pt x="2289184" y="0"/>
                  </a:lnTo>
                  <a:cubicBezTo>
                    <a:pt x="2305741" y="0"/>
                    <a:pt x="2321620" y="6577"/>
                    <a:pt x="2333328" y="18285"/>
                  </a:cubicBezTo>
                  <a:cubicBezTo>
                    <a:pt x="2345036" y="29993"/>
                    <a:pt x="2351613" y="45872"/>
                    <a:pt x="2351613" y="62429"/>
                  </a:cubicBezTo>
                  <a:lnTo>
                    <a:pt x="2351613" y="200683"/>
                  </a:lnTo>
                  <a:cubicBezTo>
                    <a:pt x="2351613" y="217240"/>
                    <a:pt x="2345036" y="233119"/>
                    <a:pt x="2333328" y="244827"/>
                  </a:cubicBezTo>
                  <a:cubicBezTo>
                    <a:pt x="2321620" y="256535"/>
                    <a:pt x="2305741" y="263112"/>
                    <a:pt x="2289184" y="263112"/>
                  </a:cubicBezTo>
                  <a:lnTo>
                    <a:pt x="62429" y="263112"/>
                  </a:lnTo>
                  <a:cubicBezTo>
                    <a:pt x="45872" y="263112"/>
                    <a:pt x="29993" y="256535"/>
                    <a:pt x="18285" y="244827"/>
                  </a:cubicBezTo>
                  <a:cubicBezTo>
                    <a:pt x="6577" y="233119"/>
                    <a:pt x="0" y="217240"/>
                    <a:pt x="0" y="200683"/>
                  </a:cubicBezTo>
                  <a:lnTo>
                    <a:pt x="0" y="62429"/>
                  </a:lnTo>
                  <a:cubicBezTo>
                    <a:pt x="0" y="45872"/>
                    <a:pt x="6577" y="29993"/>
                    <a:pt x="18285" y="18285"/>
                  </a:cubicBezTo>
                  <a:cubicBezTo>
                    <a:pt x="29993" y="6577"/>
                    <a:pt x="45872" y="0"/>
                    <a:pt x="62429" y="0"/>
                  </a:cubicBezTo>
                  <a:close/>
                </a:path>
              </a:pathLst>
            </a:custGeom>
            <a:gradFill rotWithShape="true">
              <a:gsLst>
                <a:gs pos="0">
                  <a:srgbClr val="85BCE8">
                    <a:alpha val="100000"/>
                  </a:srgbClr>
                </a:gs>
                <a:gs pos="100000">
                  <a:srgbClr val="EBEBEB">
                    <a:alpha val="100000"/>
                  </a:srgbClr>
                </a:gs>
              </a:gsLst>
              <a:path path="circle">
                <a:fillToRect l="50000" r="50000" t="50000" b="50000"/>
              </a:path>
            </a:gradFill>
            <a:ln w="9525" cap="rnd">
              <a:gradFill>
                <a:gsLst>
                  <a:gs pos="0">
                    <a:srgbClr val="FFFFFF">
                      <a:alpha val="100000"/>
                    </a:srgbClr>
                  </a:gs>
                  <a:gs pos="100000">
                    <a:srgbClr val="84C7FC">
                      <a:alpha val="100000"/>
                    </a:srgbClr>
                  </a:gs>
                </a:gsLst>
                <a:path path="circle">
                  <a:fillToRect l="50000" r="50000" t="50000" b="50000"/>
                </a:path>
              </a:gradFill>
              <a:prstDash val="solid"/>
              <a:round/>
            </a:ln>
          </p:spPr>
        </p:sp>
        <p:sp>
          <p:nvSpPr>
            <p:cNvPr name="TextBox 23" id="23"/>
            <p:cNvSpPr txBox="true"/>
            <p:nvPr/>
          </p:nvSpPr>
          <p:spPr>
            <a:xfrm>
              <a:off x="0" y="9525"/>
              <a:ext cx="2351613" cy="253587"/>
            </a:xfrm>
            <a:prstGeom prst="rect">
              <a:avLst/>
            </a:prstGeom>
          </p:spPr>
          <p:txBody>
            <a:bodyPr anchor="ctr" rtlCol="false" tIns="50800" lIns="50800" bIns="50800" rIns="50800"/>
            <a:lstStyle/>
            <a:p>
              <a:pPr algn="ctr">
                <a:lnSpc>
                  <a:spcPts val="4568"/>
                </a:lnSpc>
              </a:pPr>
              <a:r>
                <a:rPr lang="en-US" sz="4699">
                  <a:solidFill>
                    <a:srgbClr val="000000"/>
                  </a:solidFill>
                  <a:latin typeface="Arial Bold"/>
                </a:rPr>
                <a:t>DAFTAR PUSTAKA</a:t>
              </a:r>
            </a:p>
          </p:txBody>
        </p:sp>
      </p:gr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21573" y="1457325"/>
            <a:ext cx="13407390" cy="57150"/>
          </a:xfrm>
          <a:prstGeom prst="line">
            <a:avLst/>
          </a:prstGeom>
          <a:ln cap="rnd" w="95250">
            <a:solidFill>
              <a:srgbClr val="4472C4"/>
            </a:solidFill>
            <a:prstDash val="sysDot"/>
            <a:headEnd type="none" len="sm" w="sm"/>
            <a:tailEnd type="none" len="sm" w="sm"/>
          </a:ln>
        </p:spPr>
      </p:sp>
      <p:sp>
        <p:nvSpPr>
          <p:cNvPr name="Freeform 3" id="3"/>
          <p:cNvSpPr/>
          <p:nvPr/>
        </p:nvSpPr>
        <p:spPr>
          <a:xfrm flipH="false" flipV="false" rot="0">
            <a:off x="14617213" y="478770"/>
            <a:ext cx="3119674" cy="816630"/>
          </a:xfrm>
          <a:custGeom>
            <a:avLst/>
            <a:gdLst/>
            <a:ahLst/>
            <a:cxnLst/>
            <a:rect r="r" b="b" t="t" l="l"/>
            <a:pathLst>
              <a:path h="816630" w="3119674">
                <a:moveTo>
                  <a:pt x="0" y="0"/>
                </a:moveTo>
                <a:lnTo>
                  <a:pt x="3119674" y="0"/>
                </a:lnTo>
                <a:lnTo>
                  <a:pt x="3119674" y="816630"/>
                </a:lnTo>
                <a:lnTo>
                  <a:pt x="0" y="816630"/>
                </a:lnTo>
                <a:lnTo>
                  <a:pt x="0" y="0"/>
                </a:lnTo>
                <a:close/>
              </a:path>
            </a:pathLst>
          </a:custGeom>
          <a:blipFill>
            <a:blip r:embed="rId2"/>
            <a:stretch>
              <a:fillRect l="0" t="0" r="0" b="0"/>
            </a:stretch>
          </a:blipFill>
        </p:spPr>
      </p:sp>
      <p:sp>
        <p:nvSpPr>
          <p:cNvPr name="Freeform 4" id="4"/>
          <p:cNvSpPr/>
          <p:nvPr/>
        </p:nvSpPr>
        <p:spPr>
          <a:xfrm flipH="false" flipV="false" rot="0">
            <a:off x="-34290" y="3160644"/>
            <a:ext cx="638463" cy="7141879"/>
          </a:xfrm>
          <a:custGeom>
            <a:avLst/>
            <a:gdLst/>
            <a:ahLst/>
            <a:cxnLst/>
            <a:rect r="r" b="b" t="t" l="l"/>
            <a:pathLst>
              <a:path h="7141879" w="638463">
                <a:moveTo>
                  <a:pt x="0" y="0"/>
                </a:moveTo>
                <a:lnTo>
                  <a:pt x="638463" y="0"/>
                </a:lnTo>
                <a:lnTo>
                  <a:pt x="638463" y="7141879"/>
                </a:lnTo>
                <a:lnTo>
                  <a:pt x="0" y="7141879"/>
                </a:lnTo>
                <a:lnTo>
                  <a:pt x="0" y="0"/>
                </a:lnTo>
                <a:close/>
              </a:path>
            </a:pathLst>
          </a:custGeom>
          <a:blipFill>
            <a:blip r:embed="rId3"/>
            <a:stretch>
              <a:fillRect l="0" t="0" r="0" b="0"/>
            </a:stretch>
          </a:blipFill>
        </p:spPr>
      </p:sp>
      <p:sp>
        <p:nvSpPr>
          <p:cNvPr name="Freeform 5" id="5"/>
          <p:cNvSpPr/>
          <p:nvPr/>
        </p:nvSpPr>
        <p:spPr>
          <a:xfrm flipH="false" flipV="false" rot="0">
            <a:off x="538097" y="1875895"/>
            <a:ext cx="12724021" cy="970955"/>
          </a:xfrm>
          <a:custGeom>
            <a:avLst/>
            <a:gdLst/>
            <a:ahLst/>
            <a:cxnLst/>
            <a:rect r="r" b="b" t="t" l="l"/>
            <a:pathLst>
              <a:path h="970955" w="12724021">
                <a:moveTo>
                  <a:pt x="0" y="0"/>
                </a:moveTo>
                <a:lnTo>
                  <a:pt x="12724021" y="0"/>
                </a:lnTo>
                <a:lnTo>
                  <a:pt x="12724021" y="970954"/>
                </a:lnTo>
                <a:lnTo>
                  <a:pt x="0" y="970954"/>
                </a:lnTo>
                <a:lnTo>
                  <a:pt x="0" y="0"/>
                </a:lnTo>
                <a:close/>
              </a:path>
            </a:pathLst>
          </a:custGeom>
          <a:blipFill>
            <a:blip r:embed="rId4"/>
            <a:stretch>
              <a:fillRect l="0" t="0" r="0" b="0"/>
            </a:stretch>
          </a:blipFill>
        </p:spPr>
      </p:sp>
      <p:sp>
        <p:nvSpPr>
          <p:cNvPr name="Freeform 6" id="6"/>
          <p:cNvSpPr/>
          <p:nvPr/>
        </p:nvSpPr>
        <p:spPr>
          <a:xfrm flipH="false" flipV="false" rot="0">
            <a:off x="754577" y="2903999"/>
            <a:ext cx="12997987" cy="7141879"/>
          </a:xfrm>
          <a:custGeom>
            <a:avLst/>
            <a:gdLst/>
            <a:ahLst/>
            <a:cxnLst/>
            <a:rect r="r" b="b" t="t" l="l"/>
            <a:pathLst>
              <a:path h="7141879" w="12997987">
                <a:moveTo>
                  <a:pt x="0" y="0"/>
                </a:moveTo>
                <a:lnTo>
                  <a:pt x="12997987" y="0"/>
                </a:lnTo>
                <a:lnTo>
                  <a:pt x="12997987" y="7141880"/>
                </a:lnTo>
                <a:lnTo>
                  <a:pt x="0" y="7141880"/>
                </a:lnTo>
                <a:lnTo>
                  <a:pt x="0" y="0"/>
                </a:lnTo>
                <a:close/>
              </a:path>
            </a:pathLst>
          </a:custGeom>
          <a:blipFill>
            <a:blip r:embed="rId5"/>
            <a:stretch>
              <a:fillRect l="0" t="0" r="0" b="0"/>
            </a:stretch>
          </a:blipFill>
        </p:spPr>
      </p:sp>
      <p:sp>
        <p:nvSpPr>
          <p:cNvPr name="TextBox 7" id="7"/>
          <p:cNvSpPr txBox="true"/>
          <p:nvPr/>
        </p:nvSpPr>
        <p:spPr>
          <a:xfrm rot="0">
            <a:off x="754577" y="579120"/>
            <a:ext cx="11795760" cy="716280"/>
          </a:xfrm>
          <a:prstGeom prst="rect">
            <a:avLst/>
          </a:prstGeom>
        </p:spPr>
        <p:txBody>
          <a:bodyPr anchor="t" rtlCol="false" tIns="0" lIns="0" bIns="0" rIns="0">
            <a:spAutoFit/>
          </a:bodyPr>
          <a:lstStyle/>
          <a:p>
            <a:pPr algn="l">
              <a:lnSpc>
                <a:spcPts val="4860"/>
              </a:lnSpc>
            </a:pPr>
            <a:r>
              <a:rPr lang="en-US" sz="4500">
                <a:solidFill>
                  <a:srgbClr val="404040"/>
                </a:solidFill>
                <a:latin typeface="Arial Bold"/>
              </a:rPr>
              <a:t>DAFTAR PUSTAKA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21573" y="1457325"/>
            <a:ext cx="13407390" cy="57150"/>
          </a:xfrm>
          <a:prstGeom prst="line">
            <a:avLst/>
          </a:prstGeom>
          <a:ln cap="rnd" w="95250">
            <a:solidFill>
              <a:srgbClr val="4472C4"/>
            </a:solidFill>
            <a:prstDash val="sysDot"/>
            <a:headEnd type="none" len="sm" w="sm"/>
            <a:tailEnd type="none" len="sm" w="sm"/>
          </a:ln>
        </p:spPr>
      </p:sp>
      <p:sp>
        <p:nvSpPr>
          <p:cNvPr name="Freeform 3" id="3"/>
          <p:cNvSpPr/>
          <p:nvPr/>
        </p:nvSpPr>
        <p:spPr>
          <a:xfrm flipH="false" flipV="false" rot="0">
            <a:off x="14617213" y="478770"/>
            <a:ext cx="3119674" cy="816630"/>
          </a:xfrm>
          <a:custGeom>
            <a:avLst/>
            <a:gdLst/>
            <a:ahLst/>
            <a:cxnLst/>
            <a:rect r="r" b="b" t="t" l="l"/>
            <a:pathLst>
              <a:path h="816630" w="3119674">
                <a:moveTo>
                  <a:pt x="0" y="0"/>
                </a:moveTo>
                <a:lnTo>
                  <a:pt x="3119674" y="0"/>
                </a:lnTo>
                <a:lnTo>
                  <a:pt x="3119674" y="816630"/>
                </a:lnTo>
                <a:lnTo>
                  <a:pt x="0" y="816630"/>
                </a:lnTo>
                <a:lnTo>
                  <a:pt x="0" y="0"/>
                </a:lnTo>
                <a:close/>
              </a:path>
            </a:pathLst>
          </a:custGeom>
          <a:blipFill>
            <a:blip r:embed="rId2"/>
            <a:stretch>
              <a:fillRect l="0" t="0" r="0" b="0"/>
            </a:stretch>
          </a:blipFill>
        </p:spPr>
      </p:sp>
      <p:sp>
        <p:nvSpPr>
          <p:cNvPr name="Freeform 4" id="4"/>
          <p:cNvSpPr/>
          <p:nvPr/>
        </p:nvSpPr>
        <p:spPr>
          <a:xfrm flipH="false" flipV="false" rot="0">
            <a:off x="-34290" y="3160644"/>
            <a:ext cx="638463" cy="7141879"/>
          </a:xfrm>
          <a:custGeom>
            <a:avLst/>
            <a:gdLst/>
            <a:ahLst/>
            <a:cxnLst/>
            <a:rect r="r" b="b" t="t" l="l"/>
            <a:pathLst>
              <a:path h="7141879" w="638463">
                <a:moveTo>
                  <a:pt x="0" y="0"/>
                </a:moveTo>
                <a:lnTo>
                  <a:pt x="638463" y="0"/>
                </a:lnTo>
                <a:lnTo>
                  <a:pt x="638463" y="7141879"/>
                </a:lnTo>
                <a:lnTo>
                  <a:pt x="0" y="7141879"/>
                </a:lnTo>
                <a:lnTo>
                  <a:pt x="0" y="0"/>
                </a:lnTo>
                <a:close/>
              </a:path>
            </a:pathLst>
          </a:custGeom>
          <a:blipFill>
            <a:blip r:embed="rId3"/>
            <a:stretch>
              <a:fillRect l="0" t="0" r="0" b="0"/>
            </a:stretch>
          </a:blipFill>
        </p:spPr>
      </p:sp>
      <p:sp>
        <p:nvSpPr>
          <p:cNvPr name="Freeform 5" id="5"/>
          <p:cNvSpPr/>
          <p:nvPr/>
        </p:nvSpPr>
        <p:spPr>
          <a:xfrm flipH="false" flipV="false" rot="0">
            <a:off x="1638300" y="1600200"/>
            <a:ext cx="12049185" cy="8610600"/>
          </a:xfrm>
          <a:custGeom>
            <a:avLst/>
            <a:gdLst/>
            <a:ahLst/>
            <a:cxnLst/>
            <a:rect r="r" b="b" t="t" l="l"/>
            <a:pathLst>
              <a:path h="8610600" w="12049185">
                <a:moveTo>
                  <a:pt x="0" y="0"/>
                </a:moveTo>
                <a:lnTo>
                  <a:pt x="12049185" y="0"/>
                </a:lnTo>
                <a:lnTo>
                  <a:pt x="12049185" y="8610600"/>
                </a:lnTo>
                <a:lnTo>
                  <a:pt x="0" y="8610600"/>
                </a:lnTo>
                <a:lnTo>
                  <a:pt x="0" y="0"/>
                </a:lnTo>
                <a:close/>
              </a:path>
            </a:pathLst>
          </a:custGeom>
          <a:blipFill>
            <a:blip r:embed="rId4"/>
            <a:stretch>
              <a:fillRect l="-9562" t="0" r="0" b="0"/>
            </a:stretch>
          </a:blipFill>
        </p:spPr>
      </p:sp>
      <p:sp>
        <p:nvSpPr>
          <p:cNvPr name="TextBox 6" id="6"/>
          <p:cNvSpPr txBox="true"/>
          <p:nvPr/>
        </p:nvSpPr>
        <p:spPr>
          <a:xfrm rot="0">
            <a:off x="754577" y="579120"/>
            <a:ext cx="11795760" cy="716280"/>
          </a:xfrm>
          <a:prstGeom prst="rect">
            <a:avLst/>
          </a:prstGeom>
        </p:spPr>
        <p:txBody>
          <a:bodyPr anchor="t" rtlCol="false" tIns="0" lIns="0" bIns="0" rIns="0">
            <a:spAutoFit/>
          </a:bodyPr>
          <a:lstStyle/>
          <a:p>
            <a:pPr algn="l">
              <a:lnSpc>
                <a:spcPts val="4860"/>
              </a:lnSpc>
            </a:pPr>
            <a:r>
              <a:rPr lang="en-US" sz="4500">
                <a:solidFill>
                  <a:srgbClr val="404040"/>
                </a:solidFill>
                <a:latin typeface="Arial Bold"/>
              </a:rPr>
              <a:t>DAFTAR PUSTAKA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21573" y="1457325"/>
            <a:ext cx="13407390" cy="57150"/>
          </a:xfrm>
          <a:prstGeom prst="line">
            <a:avLst/>
          </a:prstGeom>
          <a:ln cap="rnd" w="95250">
            <a:solidFill>
              <a:srgbClr val="4472C4"/>
            </a:solidFill>
            <a:prstDash val="sysDot"/>
            <a:headEnd type="none" len="sm" w="sm"/>
            <a:tailEnd type="none" len="sm" w="sm"/>
          </a:ln>
        </p:spPr>
      </p:sp>
      <p:sp>
        <p:nvSpPr>
          <p:cNvPr name="Freeform 3" id="3"/>
          <p:cNvSpPr/>
          <p:nvPr/>
        </p:nvSpPr>
        <p:spPr>
          <a:xfrm flipH="false" flipV="false" rot="0">
            <a:off x="14617213" y="478770"/>
            <a:ext cx="3119674" cy="816630"/>
          </a:xfrm>
          <a:custGeom>
            <a:avLst/>
            <a:gdLst/>
            <a:ahLst/>
            <a:cxnLst/>
            <a:rect r="r" b="b" t="t" l="l"/>
            <a:pathLst>
              <a:path h="816630" w="3119674">
                <a:moveTo>
                  <a:pt x="0" y="0"/>
                </a:moveTo>
                <a:lnTo>
                  <a:pt x="3119674" y="0"/>
                </a:lnTo>
                <a:lnTo>
                  <a:pt x="3119674" y="816630"/>
                </a:lnTo>
                <a:lnTo>
                  <a:pt x="0" y="816630"/>
                </a:lnTo>
                <a:lnTo>
                  <a:pt x="0" y="0"/>
                </a:lnTo>
                <a:close/>
              </a:path>
            </a:pathLst>
          </a:custGeom>
          <a:blipFill>
            <a:blip r:embed="rId2"/>
            <a:stretch>
              <a:fillRect l="0" t="0" r="0" b="0"/>
            </a:stretch>
          </a:blipFill>
        </p:spPr>
      </p:sp>
      <p:sp>
        <p:nvSpPr>
          <p:cNvPr name="Freeform 4" id="4"/>
          <p:cNvSpPr/>
          <p:nvPr/>
        </p:nvSpPr>
        <p:spPr>
          <a:xfrm flipH="false" flipV="false" rot="0">
            <a:off x="-34290" y="3160644"/>
            <a:ext cx="638463" cy="7141879"/>
          </a:xfrm>
          <a:custGeom>
            <a:avLst/>
            <a:gdLst/>
            <a:ahLst/>
            <a:cxnLst/>
            <a:rect r="r" b="b" t="t" l="l"/>
            <a:pathLst>
              <a:path h="7141879" w="638463">
                <a:moveTo>
                  <a:pt x="0" y="0"/>
                </a:moveTo>
                <a:lnTo>
                  <a:pt x="638463" y="0"/>
                </a:lnTo>
                <a:lnTo>
                  <a:pt x="638463" y="7141879"/>
                </a:lnTo>
                <a:lnTo>
                  <a:pt x="0" y="7141879"/>
                </a:lnTo>
                <a:lnTo>
                  <a:pt x="0" y="0"/>
                </a:lnTo>
                <a:close/>
              </a:path>
            </a:pathLst>
          </a:custGeom>
          <a:blipFill>
            <a:blip r:embed="rId3"/>
            <a:stretch>
              <a:fillRect l="0" t="0" r="0" b="0"/>
            </a:stretch>
          </a:blipFill>
        </p:spPr>
      </p:sp>
      <p:sp>
        <p:nvSpPr>
          <p:cNvPr name="Freeform 5" id="5"/>
          <p:cNvSpPr/>
          <p:nvPr/>
        </p:nvSpPr>
        <p:spPr>
          <a:xfrm flipH="false" flipV="false" rot="0">
            <a:off x="1606159" y="1676400"/>
            <a:ext cx="13270081" cy="5867566"/>
          </a:xfrm>
          <a:custGeom>
            <a:avLst/>
            <a:gdLst/>
            <a:ahLst/>
            <a:cxnLst/>
            <a:rect r="r" b="b" t="t" l="l"/>
            <a:pathLst>
              <a:path h="5867566" w="13270081">
                <a:moveTo>
                  <a:pt x="0" y="0"/>
                </a:moveTo>
                <a:lnTo>
                  <a:pt x="13270081" y="0"/>
                </a:lnTo>
                <a:lnTo>
                  <a:pt x="13270081" y="5867566"/>
                </a:lnTo>
                <a:lnTo>
                  <a:pt x="0" y="5867566"/>
                </a:lnTo>
                <a:lnTo>
                  <a:pt x="0" y="0"/>
                </a:lnTo>
                <a:close/>
              </a:path>
            </a:pathLst>
          </a:custGeom>
          <a:blipFill>
            <a:blip r:embed="rId4"/>
            <a:stretch>
              <a:fillRect l="-11154" t="0" r="0" b="0"/>
            </a:stretch>
          </a:blipFill>
        </p:spPr>
      </p:sp>
      <p:sp>
        <p:nvSpPr>
          <p:cNvPr name="TextBox 6" id="6"/>
          <p:cNvSpPr txBox="true"/>
          <p:nvPr/>
        </p:nvSpPr>
        <p:spPr>
          <a:xfrm rot="0">
            <a:off x="754577" y="579120"/>
            <a:ext cx="11795760" cy="716280"/>
          </a:xfrm>
          <a:prstGeom prst="rect">
            <a:avLst/>
          </a:prstGeom>
        </p:spPr>
        <p:txBody>
          <a:bodyPr anchor="t" rtlCol="false" tIns="0" lIns="0" bIns="0" rIns="0">
            <a:spAutoFit/>
          </a:bodyPr>
          <a:lstStyle/>
          <a:p>
            <a:pPr algn="l">
              <a:lnSpc>
                <a:spcPts val="4860"/>
              </a:lnSpc>
            </a:pPr>
            <a:r>
              <a:rPr lang="en-US" sz="4500">
                <a:solidFill>
                  <a:srgbClr val="404040"/>
                </a:solidFill>
                <a:latin typeface="Arial Bold"/>
              </a:rPr>
              <a:t>DAFTAR PUSTAKA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48740" y="555307"/>
            <a:ext cx="15590520" cy="1935004"/>
          </a:xfrm>
          <a:prstGeom prst="rect">
            <a:avLst/>
          </a:prstGeom>
        </p:spPr>
        <p:txBody>
          <a:bodyPr anchor="t" rtlCol="false" tIns="0" lIns="0" bIns="0" rIns="0">
            <a:spAutoFit/>
          </a:bodyPr>
          <a:lstStyle/>
          <a:p>
            <a:pPr algn="l">
              <a:lnSpc>
                <a:spcPts val="5184"/>
              </a:lnSpc>
            </a:pPr>
            <a:r>
              <a:rPr lang="en-US" sz="4800">
                <a:solidFill>
                  <a:srgbClr val="404040"/>
                </a:solidFill>
                <a:latin typeface="Arial"/>
              </a:rPr>
              <a:t>Preface Slide</a:t>
            </a:r>
          </a:p>
        </p:txBody>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349" t="-8423" r="-1412" b="-5757"/>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21573" y="1457325"/>
            <a:ext cx="13407390" cy="57150"/>
          </a:xfrm>
          <a:prstGeom prst="line">
            <a:avLst/>
          </a:prstGeom>
          <a:ln cap="rnd" w="95250">
            <a:solidFill>
              <a:srgbClr val="4472C4"/>
            </a:solidFill>
            <a:prstDash val="sysDot"/>
            <a:headEnd type="none" len="sm" w="sm"/>
            <a:tailEnd type="none" len="sm" w="sm"/>
          </a:ln>
        </p:spPr>
      </p:sp>
      <p:grpSp>
        <p:nvGrpSpPr>
          <p:cNvPr name="Group 3" id="3"/>
          <p:cNvGrpSpPr/>
          <p:nvPr/>
        </p:nvGrpSpPr>
        <p:grpSpPr>
          <a:xfrm rot="0">
            <a:off x="1591052" y="1819694"/>
            <a:ext cx="4256768" cy="694382"/>
            <a:chOff x="0" y="0"/>
            <a:chExt cx="1121124" cy="182882"/>
          </a:xfrm>
        </p:grpSpPr>
        <p:sp>
          <p:nvSpPr>
            <p:cNvPr name="Freeform 4" id="4"/>
            <p:cNvSpPr/>
            <p:nvPr/>
          </p:nvSpPr>
          <p:spPr>
            <a:xfrm flipH="false" flipV="false" rot="0">
              <a:off x="0" y="0"/>
              <a:ext cx="1121124" cy="182882"/>
            </a:xfrm>
            <a:custGeom>
              <a:avLst/>
              <a:gdLst/>
              <a:ahLst/>
              <a:cxnLst/>
              <a:rect r="r" b="b" t="t" l="l"/>
              <a:pathLst>
                <a:path h="182882" w="1121124">
                  <a:moveTo>
                    <a:pt x="91441" y="0"/>
                  </a:moveTo>
                  <a:lnTo>
                    <a:pt x="1029683" y="0"/>
                  </a:lnTo>
                  <a:cubicBezTo>
                    <a:pt x="1053935" y="0"/>
                    <a:pt x="1077193" y="9634"/>
                    <a:pt x="1094342" y="26783"/>
                  </a:cubicBezTo>
                  <a:cubicBezTo>
                    <a:pt x="1111490" y="43931"/>
                    <a:pt x="1121124" y="67189"/>
                    <a:pt x="1121124" y="91441"/>
                  </a:cubicBezTo>
                  <a:lnTo>
                    <a:pt x="1121124" y="91441"/>
                  </a:lnTo>
                  <a:cubicBezTo>
                    <a:pt x="1121124" y="141943"/>
                    <a:pt x="1080184" y="182882"/>
                    <a:pt x="1029683" y="182882"/>
                  </a:cubicBezTo>
                  <a:lnTo>
                    <a:pt x="91441" y="182882"/>
                  </a:lnTo>
                  <a:cubicBezTo>
                    <a:pt x="40940" y="182882"/>
                    <a:pt x="0" y="141943"/>
                    <a:pt x="0" y="91441"/>
                  </a:cubicBezTo>
                  <a:lnTo>
                    <a:pt x="0" y="91441"/>
                  </a:lnTo>
                  <a:cubicBezTo>
                    <a:pt x="0" y="40940"/>
                    <a:pt x="40940" y="0"/>
                    <a:pt x="91441" y="0"/>
                  </a:cubicBezTo>
                  <a:close/>
                </a:path>
              </a:pathLst>
            </a:custGeom>
            <a:gradFill rotWithShape="true">
              <a:gsLst>
                <a:gs pos="0">
                  <a:srgbClr val="85BCE8">
                    <a:alpha val="100000"/>
                  </a:srgbClr>
                </a:gs>
                <a:gs pos="100000">
                  <a:srgbClr val="EBEBEB">
                    <a:alpha val="100000"/>
                  </a:srgbClr>
                </a:gs>
              </a:gsLst>
              <a:path path="circle">
                <a:fillToRect l="50000" r="50000" t="50000" b="50000"/>
              </a:path>
            </a:gradFill>
            <a:ln w="9525" cap="rnd">
              <a:gradFill>
                <a:gsLst>
                  <a:gs pos="0">
                    <a:srgbClr val="FFFFFF">
                      <a:alpha val="100000"/>
                    </a:srgbClr>
                  </a:gs>
                  <a:gs pos="100000">
                    <a:srgbClr val="84C7FC">
                      <a:alpha val="100000"/>
                    </a:srgbClr>
                  </a:gs>
                </a:gsLst>
                <a:path path="circle">
                  <a:fillToRect l="50000" r="50000" t="50000" b="50000"/>
                </a:path>
              </a:gradFill>
              <a:prstDash val="solid"/>
              <a:round/>
            </a:ln>
          </p:spPr>
        </p:sp>
        <p:sp>
          <p:nvSpPr>
            <p:cNvPr name="TextBox 5" id="5"/>
            <p:cNvSpPr txBox="true"/>
            <p:nvPr/>
          </p:nvSpPr>
          <p:spPr>
            <a:xfrm>
              <a:off x="0" y="0"/>
              <a:ext cx="1121124" cy="182882"/>
            </a:xfrm>
            <a:prstGeom prst="rect">
              <a:avLst/>
            </a:prstGeom>
          </p:spPr>
          <p:txBody>
            <a:bodyPr anchor="ctr" rtlCol="false" tIns="50800" lIns="50800" bIns="50800" rIns="50800"/>
            <a:lstStyle/>
            <a:p>
              <a:pPr algn="ctr">
                <a:lnSpc>
                  <a:spcPts val="3110"/>
                </a:lnSpc>
              </a:pPr>
              <a:r>
                <a:rPr lang="en-US" sz="3200">
                  <a:solidFill>
                    <a:srgbClr val="000000"/>
                  </a:solidFill>
                  <a:latin typeface="Arial Italics"/>
                </a:rPr>
                <a:t>Latar Belakang </a:t>
              </a:r>
            </a:p>
          </p:txBody>
        </p:sp>
      </p:grpSp>
      <p:grpSp>
        <p:nvGrpSpPr>
          <p:cNvPr name="Group 6" id="6"/>
          <p:cNvGrpSpPr/>
          <p:nvPr/>
        </p:nvGrpSpPr>
        <p:grpSpPr>
          <a:xfrm rot="0">
            <a:off x="754577" y="1781175"/>
            <a:ext cx="693599" cy="69359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E6E6"/>
            </a:solidFill>
          </p:spPr>
        </p:sp>
        <p:sp>
          <p:nvSpPr>
            <p:cNvPr name="TextBox 8" id="8"/>
            <p:cNvSpPr txBox="true"/>
            <p:nvPr/>
          </p:nvSpPr>
          <p:spPr>
            <a:xfrm>
              <a:off x="76200" y="-66675"/>
              <a:ext cx="660400" cy="803275"/>
            </a:xfrm>
            <a:prstGeom prst="rect">
              <a:avLst/>
            </a:prstGeom>
          </p:spPr>
          <p:txBody>
            <a:bodyPr anchor="ctr" rtlCol="false" tIns="50800" lIns="50800" bIns="50800" rIns="50800"/>
            <a:lstStyle/>
            <a:p>
              <a:pPr algn="ctr">
                <a:lnSpc>
                  <a:spcPts val="5039"/>
                </a:lnSpc>
              </a:pPr>
            </a:p>
          </p:txBody>
        </p:sp>
      </p:grpSp>
      <p:sp>
        <p:nvSpPr>
          <p:cNvPr name="Freeform 9" id="9"/>
          <p:cNvSpPr/>
          <p:nvPr/>
        </p:nvSpPr>
        <p:spPr>
          <a:xfrm flipH="false" flipV="false" rot="0">
            <a:off x="14617213" y="478770"/>
            <a:ext cx="3119674" cy="816630"/>
          </a:xfrm>
          <a:custGeom>
            <a:avLst/>
            <a:gdLst/>
            <a:ahLst/>
            <a:cxnLst/>
            <a:rect r="r" b="b" t="t" l="l"/>
            <a:pathLst>
              <a:path h="816630" w="3119674">
                <a:moveTo>
                  <a:pt x="0" y="0"/>
                </a:moveTo>
                <a:lnTo>
                  <a:pt x="3119674" y="0"/>
                </a:lnTo>
                <a:lnTo>
                  <a:pt x="3119674" y="816630"/>
                </a:lnTo>
                <a:lnTo>
                  <a:pt x="0" y="816630"/>
                </a:lnTo>
                <a:lnTo>
                  <a:pt x="0" y="0"/>
                </a:lnTo>
                <a:close/>
              </a:path>
            </a:pathLst>
          </a:custGeom>
          <a:blipFill>
            <a:blip r:embed="rId2"/>
            <a:stretch>
              <a:fillRect l="0" t="0" r="0" b="0"/>
            </a:stretch>
          </a:blipFill>
        </p:spPr>
      </p:sp>
      <p:sp>
        <p:nvSpPr>
          <p:cNvPr name="Freeform 10" id="10"/>
          <p:cNvSpPr/>
          <p:nvPr/>
        </p:nvSpPr>
        <p:spPr>
          <a:xfrm flipH="false" flipV="false" rot="0">
            <a:off x="-34290" y="3160644"/>
            <a:ext cx="638463" cy="7141879"/>
          </a:xfrm>
          <a:custGeom>
            <a:avLst/>
            <a:gdLst/>
            <a:ahLst/>
            <a:cxnLst/>
            <a:rect r="r" b="b" t="t" l="l"/>
            <a:pathLst>
              <a:path h="7141879" w="638463">
                <a:moveTo>
                  <a:pt x="0" y="0"/>
                </a:moveTo>
                <a:lnTo>
                  <a:pt x="638463" y="0"/>
                </a:lnTo>
                <a:lnTo>
                  <a:pt x="638463" y="7141879"/>
                </a:lnTo>
                <a:lnTo>
                  <a:pt x="0" y="7141879"/>
                </a:lnTo>
                <a:lnTo>
                  <a:pt x="0" y="0"/>
                </a:lnTo>
                <a:close/>
              </a:path>
            </a:pathLst>
          </a:custGeom>
          <a:blipFill>
            <a:blip r:embed="rId3"/>
            <a:stretch>
              <a:fillRect l="0" t="0" r="0" b="0"/>
            </a:stretch>
          </a:blipFill>
        </p:spPr>
      </p:sp>
      <p:grpSp>
        <p:nvGrpSpPr>
          <p:cNvPr name="Group 11" id="11"/>
          <p:cNvGrpSpPr/>
          <p:nvPr/>
        </p:nvGrpSpPr>
        <p:grpSpPr>
          <a:xfrm rot="0">
            <a:off x="1301575" y="2796480"/>
            <a:ext cx="7612824" cy="2238786"/>
            <a:chOff x="0" y="0"/>
            <a:chExt cx="10150432" cy="2985048"/>
          </a:xfrm>
        </p:grpSpPr>
        <p:sp>
          <p:nvSpPr>
            <p:cNvPr name="Freeform 12" id="12"/>
            <p:cNvSpPr/>
            <p:nvPr/>
          </p:nvSpPr>
          <p:spPr>
            <a:xfrm flipH="false" flipV="false" rot="0">
              <a:off x="8359055" y="63184"/>
              <a:ext cx="1376742" cy="1376742"/>
            </a:xfrm>
            <a:custGeom>
              <a:avLst/>
              <a:gdLst/>
              <a:ahLst/>
              <a:cxnLst/>
              <a:rect r="r" b="b" t="t" l="l"/>
              <a:pathLst>
                <a:path h="1376742" w="1376742">
                  <a:moveTo>
                    <a:pt x="0" y="0"/>
                  </a:moveTo>
                  <a:lnTo>
                    <a:pt x="1376741" y="0"/>
                  </a:lnTo>
                  <a:lnTo>
                    <a:pt x="1376741" y="1376742"/>
                  </a:lnTo>
                  <a:lnTo>
                    <a:pt x="0" y="1376742"/>
                  </a:lnTo>
                  <a:lnTo>
                    <a:pt x="0" y="0"/>
                  </a:lnTo>
                  <a:close/>
                </a:path>
              </a:pathLst>
            </a:custGeom>
            <a:blipFill>
              <a:blip r:embed="rId4"/>
              <a:stretch>
                <a:fillRect l="0" t="0" r="0" b="0"/>
              </a:stretch>
            </a:blipFill>
          </p:spPr>
        </p:sp>
        <p:sp>
          <p:nvSpPr>
            <p:cNvPr name="Freeform 13" id="13"/>
            <p:cNvSpPr/>
            <p:nvPr/>
          </p:nvSpPr>
          <p:spPr>
            <a:xfrm flipH="false" flipV="false" rot="0">
              <a:off x="8359055" y="1193671"/>
              <a:ext cx="1791377" cy="1791377"/>
            </a:xfrm>
            <a:custGeom>
              <a:avLst/>
              <a:gdLst/>
              <a:ahLst/>
              <a:cxnLst/>
              <a:rect r="r" b="b" t="t" l="l"/>
              <a:pathLst>
                <a:path h="1791377" w="1791377">
                  <a:moveTo>
                    <a:pt x="0" y="0"/>
                  </a:moveTo>
                  <a:lnTo>
                    <a:pt x="1791377" y="0"/>
                  </a:lnTo>
                  <a:lnTo>
                    <a:pt x="1791377" y="1791377"/>
                  </a:lnTo>
                  <a:lnTo>
                    <a:pt x="0" y="1791377"/>
                  </a:lnTo>
                  <a:lnTo>
                    <a:pt x="0" y="0"/>
                  </a:lnTo>
                  <a:close/>
                </a:path>
              </a:pathLst>
            </a:custGeom>
            <a:blipFill>
              <a:blip r:embed="rId5"/>
              <a:stretch>
                <a:fillRect l="0" t="0" r="0" b="0"/>
              </a:stretch>
            </a:blipFill>
          </p:spPr>
        </p:sp>
        <p:sp>
          <p:nvSpPr>
            <p:cNvPr name="Freeform 14" id="14"/>
            <p:cNvSpPr/>
            <p:nvPr/>
          </p:nvSpPr>
          <p:spPr>
            <a:xfrm flipH="false" flipV="false" rot="0">
              <a:off x="8015142" y="751555"/>
              <a:ext cx="1171967" cy="1171967"/>
            </a:xfrm>
            <a:custGeom>
              <a:avLst/>
              <a:gdLst/>
              <a:ahLst/>
              <a:cxnLst/>
              <a:rect r="r" b="b" t="t" l="l"/>
              <a:pathLst>
                <a:path h="1171967" w="1171967">
                  <a:moveTo>
                    <a:pt x="0" y="0"/>
                  </a:moveTo>
                  <a:lnTo>
                    <a:pt x="1171967" y="0"/>
                  </a:lnTo>
                  <a:lnTo>
                    <a:pt x="1171967" y="1171967"/>
                  </a:lnTo>
                  <a:lnTo>
                    <a:pt x="0" y="1171967"/>
                  </a:lnTo>
                  <a:lnTo>
                    <a:pt x="0" y="0"/>
                  </a:lnTo>
                  <a:close/>
                </a:path>
              </a:pathLst>
            </a:custGeom>
            <a:blipFill>
              <a:blip r:embed="rId6"/>
              <a:stretch>
                <a:fillRect l="0" t="0" r="0" b="0"/>
              </a:stretch>
            </a:blipFill>
          </p:spPr>
        </p:sp>
        <p:sp>
          <p:nvSpPr>
            <p:cNvPr name="Freeform 15" id="15"/>
            <p:cNvSpPr/>
            <p:nvPr/>
          </p:nvSpPr>
          <p:spPr>
            <a:xfrm flipH="false" flipV="false" rot="0">
              <a:off x="578237" y="324373"/>
              <a:ext cx="2171786" cy="2171786"/>
            </a:xfrm>
            <a:custGeom>
              <a:avLst/>
              <a:gdLst/>
              <a:ahLst/>
              <a:cxnLst/>
              <a:rect r="r" b="b" t="t" l="l"/>
              <a:pathLst>
                <a:path h="2171786" w="2171786">
                  <a:moveTo>
                    <a:pt x="0" y="0"/>
                  </a:moveTo>
                  <a:lnTo>
                    <a:pt x="2171786" y="0"/>
                  </a:lnTo>
                  <a:lnTo>
                    <a:pt x="2171786" y="2171786"/>
                  </a:lnTo>
                  <a:lnTo>
                    <a:pt x="0" y="2171786"/>
                  </a:lnTo>
                  <a:lnTo>
                    <a:pt x="0" y="0"/>
                  </a:lnTo>
                  <a:close/>
                </a:path>
              </a:pathLst>
            </a:custGeom>
            <a:blipFill>
              <a:blip r:embed="rId7"/>
              <a:stretch>
                <a:fillRect l="0" t="0" r="0" b="0"/>
              </a:stretch>
            </a:blipFill>
          </p:spPr>
        </p:sp>
        <p:sp>
          <p:nvSpPr>
            <p:cNvPr name="Freeform 16" id="16"/>
            <p:cNvSpPr/>
            <p:nvPr/>
          </p:nvSpPr>
          <p:spPr>
            <a:xfrm flipH="true" flipV="false" rot="0">
              <a:off x="0" y="832028"/>
              <a:ext cx="1664130" cy="1664130"/>
            </a:xfrm>
            <a:custGeom>
              <a:avLst/>
              <a:gdLst/>
              <a:ahLst/>
              <a:cxnLst/>
              <a:rect r="r" b="b" t="t" l="l"/>
              <a:pathLst>
                <a:path h="1664130" w="1664130">
                  <a:moveTo>
                    <a:pt x="1664130" y="0"/>
                  </a:moveTo>
                  <a:lnTo>
                    <a:pt x="0" y="0"/>
                  </a:lnTo>
                  <a:lnTo>
                    <a:pt x="0" y="1664131"/>
                  </a:lnTo>
                  <a:lnTo>
                    <a:pt x="1664130" y="1664131"/>
                  </a:lnTo>
                  <a:lnTo>
                    <a:pt x="1664130" y="0"/>
                  </a:lnTo>
                  <a:close/>
                </a:path>
              </a:pathLst>
            </a:custGeom>
            <a:blipFill>
              <a:blip r:embed="rId8"/>
              <a:stretch>
                <a:fillRect l="0" t="0" r="0" b="0"/>
              </a:stretch>
            </a:blipFill>
          </p:spPr>
        </p:sp>
        <p:sp>
          <p:nvSpPr>
            <p:cNvPr name="Freeform 17" id="17"/>
            <p:cNvSpPr/>
            <p:nvPr/>
          </p:nvSpPr>
          <p:spPr>
            <a:xfrm flipH="false" flipV="false" rot="0">
              <a:off x="3888306" y="0"/>
              <a:ext cx="2985048" cy="2985048"/>
            </a:xfrm>
            <a:custGeom>
              <a:avLst/>
              <a:gdLst/>
              <a:ahLst/>
              <a:cxnLst/>
              <a:rect r="r" b="b" t="t" l="l"/>
              <a:pathLst>
                <a:path h="2985048" w="2985048">
                  <a:moveTo>
                    <a:pt x="0" y="0"/>
                  </a:moveTo>
                  <a:lnTo>
                    <a:pt x="2985048" y="0"/>
                  </a:lnTo>
                  <a:lnTo>
                    <a:pt x="2985048" y="2985048"/>
                  </a:lnTo>
                  <a:lnTo>
                    <a:pt x="0" y="2985048"/>
                  </a:lnTo>
                  <a:lnTo>
                    <a:pt x="0" y="0"/>
                  </a:lnTo>
                  <a:close/>
                </a:path>
              </a:pathLst>
            </a:custGeom>
            <a:blipFill>
              <a:blip r:embed="rId9"/>
              <a:stretch>
                <a:fillRect l="0" t="0" r="0" b="0"/>
              </a:stretch>
            </a:blipFill>
          </p:spPr>
        </p:sp>
        <p:sp>
          <p:nvSpPr>
            <p:cNvPr name="AutoShape 18" id="18"/>
            <p:cNvSpPr/>
            <p:nvPr/>
          </p:nvSpPr>
          <p:spPr>
            <a:xfrm>
              <a:off x="3061420" y="1513284"/>
              <a:ext cx="680041" cy="0"/>
            </a:xfrm>
            <a:prstGeom prst="line">
              <a:avLst/>
            </a:prstGeom>
            <a:ln cap="flat" w="154031">
              <a:solidFill>
                <a:srgbClr val="3F3F3F"/>
              </a:solidFill>
              <a:prstDash val="solid"/>
              <a:headEnd type="none" len="sm" w="sm"/>
              <a:tailEnd type="arrow" len="sm" w="med"/>
            </a:ln>
          </p:spPr>
        </p:sp>
        <p:sp>
          <p:nvSpPr>
            <p:cNvPr name="AutoShape 19" id="19"/>
            <p:cNvSpPr/>
            <p:nvPr/>
          </p:nvSpPr>
          <p:spPr>
            <a:xfrm>
              <a:off x="6986272" y="1591133"/>
              <a:ext cx="680041" cy="0"/>
            </a:xfrm>
            <a:prstGeom prst="line">
              <a:avLst/>
            </a:prstGeom>
            <a:ln cap="flat" w="154031">
              <a:solidFill>
                <a:srgbClr val="3F3F3F"/>
              </a:solidFill>
              <a:prstDash val="solid"/>
              <a:headEnd type="none" len="sm" w="sm"/>
              <a:tailEnd type="arrow" len="sm" w="med"/>
            </a:ln>
          </p:spPr>
        </p:sp>
        <p:sp>
          <p:nvSpPr>
            <p:cNvPr name="Freeform 20" id="20"/>
            <p:cNvSpPr/>
            <p:nvPr/>
          </p:nvSpPr>
          <p:spPr>
            <a:xfrm flipH="false" flipV="false" rot="0">
              <a:off x="5337687" y="1531303"/>
              <a:ext cx="1081229" cy="1081229"/>
            </a:xfrm>
            <a:custGeom>
              <a:avLst/>
              <a:gdLst/>
              <a:ahLst/>
              <a:cxnLst/>
              <a:rect r="r" b="b" t="t" l="l"/>
              <a:pathLst>
                <a:path h="1081229" w="1081229">
                  <a:moveTo>
                    <a:pt x="0" y="0"/>
                  </a:moveTo>
                  <a:lnTo>
                    <a:pt x="1081229" y="0"/>
                  </a:lnTo>
                  <a:lnTo>
                    <a:pt x="1081229" y="1081228"/>
                  </a:lnTo>
                  <a:lnTo>
                    <a:pt x="0" y="1081228"/>
                  </a:lnTo>
                  <a:lnTo>
                    <a:pt x="0" y="0"/>
                  </a:lnTo>
                  <a:close/>
                </a:path>
              </a:pathLst>
            </a:custGeom>
            <a:blipFill>
              <a:blip r:embed="rId10"/>
              <a:stretch>
                <a:fillRect l="0" t="0" r="0" b="0"/>
              </a:stretch>
            </a:blipFill>
          </p:spPr>
        </p:sp>
        <p:sp>
          <p:nvSpPr>
            <p:cNvPr name="Freeform 21" id="21"/>
            <p:cNvSpPr/>
            <p:nvPr/>
          </p:nvSpPr>
          <p:spPr>
            <a:xfrm flipH="false" flipV="false" rot="0">
              <a:off x="4460496" y="363442"/>
              <a:ext cx="778574" cy="778574"/>
            </a:xfrm>
            <a:custGeom>
              <a:avLst/>
              <a:gdLst/>
              <a:ahLst/>
              <a:cxnLst/>
              <a:rect r="r" b="b" t="t" l="l"/>
              <a:pathLst>
                <a:path h="778574" w="778574">
                  <a:moveTo>
                    <a:pt x="0" y="0"/>
                  </a:moveTo>
                  <a:lnTo>
                    <a:pt x="778574" y="0"/>
                  </a:lnTo>
                  <a:lnTo>
                    <a:pt x="778574" y="778574"/>
                  </a:lnTo>
                  <a:lnTo>
                    <a:pt x="0" y="778574"/>
                  </a:lnTo>
                  <a:lnTo>
                    <a:pt x="0" y="0"/>
                  </a:lnTo>
                  <a:close/>
                </a:path>
              </a:pathLst>
            </a:custGeom>
            <a:blipFill>
              <a:blip r:embed="rId10"/>
              <a:stretch>
                <a:fillRect l="0" t="0" r="0" b="0"/>
              </a:stretch>
            </a:blipFill>
          </p:spPr>
        </p:sp>
        <p:sp>
          <p:nvSpPr>
            <p:cNvPr name="Freeform 22" id="22"/>
            <p:cNvSpPr/>
            <p:nvPr/>
          </p:nvSpPr>
          <p:spPr>
            <a:xfrm flipH="false" flipV="false" rot="0">
              <a:off x="1487740" y="273551"/>
              <a:ext cx="778574" cy="778574"/>
            </a:xfrm>
            <a:custGeom>
              <a:avLst/>
              <a:gdLst/>
              <a:ahLst/>
              <a:cxnLst/>
              <a:rect r="r" b="b" t="t" l="l"/>
              <a:pathLst>
                <a:path h="778574" w="778574">
                  <a:moveTo>
                    <a:pt x="0" y="0"/>
                  </a:moveTo>
                  <a:lnTo>
                    <a:pt x="778574" y="0"/>
                  </a:lnTo>
                  <a:lnTo>
                    <a:pt x="778574" y="778573"/>
                  </a:lnTo>
                  <a:lnTo>
                    <a:pt x="0" y="778573"/>
                  </a:lnTo>
                  <a:lnTo>
                    <a:pt x="0" y="0"/>
                  </a:lnTo>
                  <a:close/>
                </a:path>
              </a:pathLst>
            </a:custGeom>
            <a:blipFill>
              <a:blip r:embed="rId10"/>
              <a:stretch>
                <a:fillRect l="0" t="0" r="0" b="0"/>
              </a:stretch>
            </a:blipFill>
          </p:spPr>
        </p:sp>
        <p:sp>
          <p:nvSpPr>
            <p:cNvPr name="Freeform 23" id="23"/>
            <p:cNvSpPr/>
            <p:nvPr/>
          </p:nvSpPr>
          <p:spPr>
            <a:xfrm flipH="false" flipV="false" rot="0">
              <a:off x="440434" y="529520"/>
              <a:ext cx="612496" cy="612496"/>
            </a:xfrm>
            <a:custGeom>
              <a:avLst/>
              <a:gdLst/>
              <a:ahLst/>
              <a:cxnLst/>
              <a:rect r="r" b="b" t="t" l="l"/>
              <a:pathLst>
                <a:path h="612496" w="612496">
                  <a:moveTo>
                    <a:pt x="0" y="0"/>
                  </a:moveTo>
                  <a:lnTo>
                    <a:pt x="612495" y="0"/>
                  </a:lnTo>
                  <a:lnTo>
                    <a:pt x="612495" y="612496"/>
                  </a:lnTo>
                  <a:lnTo>
                    <a:pt x="0" y="612496"/>
                  </a:lnTo>
                  <a:lnTo>
                    <a:pt x="0" y="0"/>
                  </a:lnTo>
                  <a:close/>
                </a:path>
              </a:pathLst>
            </a:custGeom>
            <a:blipFill>
              <a:blip r:embed="rId10"/>
              <a:stretch>
                <a:fillRect l="0" t="0" r="0" b="0"/>
              </a:stretch>
            </a:blipFill>
          </p:spPr>
        </p:sp>
        <p:sp>
          <p:nvSpPr>
            <p:cNvPr name="Freeform 24" id="24"/>
            <p:cNvSpPr/>
            <p:nvPr/>
          </p:nvSpPr>
          <p:spPr>
            <a:xfrm flipH="false" flipV="false" rot="0">
              <a:off x="2177806" y="1142016"/>
              <a:ext cx="389287" cy="389287"/>
            </a:xfrm>
            <a:custGeom>
              <a:avLst/>
              <a:gdLst/>
              <a:ahLst/>
              <a:cxnLst/>
              <a:rect r="r" b="b" t="t" l="l"/>
              <a:pathLst>
                <a:path h="389287" w="389287">
                  <a:moveTo>
                    <a:pt x="0" y="0"/>
                  </a:moveTo>
                  <a:lnTo>
                    <a:pt x="389287" y="0"/>
                  </a:lnTo>
                  <a:lnTo>
                    <a:pt x="389287" y="389287"/>
                  </a:lnTo>
                  <a:lnTo>
                    <a:pt x="0" y="389287"/>
                  </a:lnTo>
                  <a:lnTo>
                    <a:pt x="0" y="0"/>
                  </a:lnTo>
                  <a:close/>
                </a:path>
              </a:pathLst>
            </a:custGeom>
            <a:blipFill>
              <a:blip r:embed="rId10"/>
              <a:stretch>
                <a:fillRect l="0" t="0" r="0" b="0"/>
              </a:stretch>
            </a:blipFill>
          </p:spPr>
        </p:sp>
        <p:sp>
          <p:nvSpPr>
            <p:cNvPr name="Freeform 25" id="25"/>
            <p:cNvSpPr/>
            <p:nvPr/>
          </p:nvSpPr>
          <p:spPr>
            <a:xfrm flipH="false" flipV="false" rot="0">
              <a:off x="5463486" y="399035"/>
              <a:ext cx="306632" cy="306632"/>
            </a:xfrm>
            <a:custGeom>
              <a:avLst/>
              <a:gdLst/>
              <a:ahLst/>
              <a:cxnLst/>
              <a:rect r="r" b="b" t="t" l="l"/>
              <a:pathLst>
                <a:path h="306632" w="306632">
                  <a:moveTo>
                    <a:pt x="0" y="0"/>
                  </a:moveTo>
                  <a:lnTo>
                    <a:pt x="306631" y="0"/>
                  </a:lnTo>
                  <a:lnTo>
                    <a:pt x="306631" y="306632"/>
                  </a:lnTo>
                  <a:lnTo>
                    <a:pt x="0" y="306632"/>
                  </a:lnTo>
                  <a:lnTo>
                    <a:pt x="0" y="0"/>
                  </a:lnTo>
                  <a:close/>
                </a:path>
              </a:pathLst>
            </a:custGeom>
            <a:blipFill>
              <a:blip r:embed="rId10"/>
              <a:stretch>
                <a:fillRect l="0" t="0" r="0" b="0"/>
              </a:stretch>
            </a:blipFill>
          </p:spPr>
        </p:sp>
        <p:sp>
          <p:nvSpPr>
            <p:cNvPr name="Freeform 26" id="26"/>
            <p:cNvSpPr/>
            <p:nvPr/>
          </p:nvSpPr>
          <p:spPr>
            <a:xfrm flipH="false" flipV="false" rot="0">
              <a:off x="4548147" y="1591133"/>
              <a:ext cx="377972" cy="377972"/>
            </a:xfrm>
            <a:custGeom>
              <a:avLst/>
              <a:gdLst/>
              <a:ahLst/>
              <a:cxnLst/>
              <a:rect r="r" b="b" t="t" l="l"/>
              <a:pathLst>
                <a:path h="377972" w="377972">
                  <a:moveTo>
                    <a:pt x="0" y="0"/>
                  </a:moveTo>
                  <a:lnTo>
                    <a:pt x="377972" y="0"/>
                  </a:lnTo>
                  <a:lnTo>
                    <a:pt x="377972" y="377972"/>
                  </a:lnTo>
                  <a:lnTo>
                    <a:pt x="0" y="377972"/>
                  </a:lnTo>
                  <a:lnTo>
                    <a:pt x="0" y="0"/>
                  </a:lnTo>
                  <a:close/>
                </a:path>
              </a:pathLst>
            </a:custGeom>
            <a:blipFill>
              <a:blip r:embed="rId10"/>
              <a:stretch>
                <a:fillRect l="0" t="0" r="0" b="0"/>
              </a:stretch>
            </a:blipFill>
          </p:spPr>
        </p:sp>
        <p:sp>
          <p:nvSpPr>
            <p:cNvPr name="Freeform 27" id="27"/>
            <p:cNvSpPr/>
            <p:nvPr/>
          </p:nvSpPr>
          <p:spPr>
            <a:xfrm flipH="false" flipV="false" rot="0">
              <a:off x="6073112" y="791450"/>
              <a:ext cx="388947" cy="388947"/>
            </a:xfrm>
            <a:custGeom>
              <a:avLst/>
              <a:gdLst/>
              <a:ahLst/>
              <a:cxnLst/>
              <a:rect r="r" b="b" t="t" l="l"/>
              <a:pathLst>
                <a:path h="388947" w="388947">
                  <a:moveTo>
                    <a:pt x="0" y="0"/>
                  </a:moveTo>
                  <a:lnTo>
                    <a:pt x="388947" y="0"/>
                  </a:lnTo>
                  <a:lnTo>
                    <a:pt x="388947" y="388947"/>
                  </a:lnTo>
                  <a:lnTo>
                    <a:pt x="0" y="388947"/>
                  </a:lnTo>
                  <a:lnTo>
                    <a:pt x="0" y="0"/>
                  </a:lnTo>
                  <a:close/>
                </a:path>
              </a:pathLst>
            </a:custGeom>
            <a:blipFill>
              <a:blip r:embed="rId10"/>
              <a:stretch>
                <a:fillRect l="0" t="0" r="0" b="0"/>
              </a:stretch>
            </a:blipFill>
          </p:spPr>
        </p:sp>
      </p:grpSp>
      <p:grpSp>
        <p:nvGrpSpPr>
          <p:cNvPr name="Group 28" id="28"/>
          <p:cNvGrpSpPr/>
          <p:nvPr/>
        </p:nvGrpSpPr>
        <p:grpSpPr>
          <a:xfrm rot="0">
            <a:off x="10318605" y="3186890"/>
            <a:ext cx="5980048" cy="797831"/>
            <a:chOff x="0" y="0"/>
            <a:chExt cx="7973398" cy="1063775"/>
          </a:xfrm>
        </p:grpSpPr>
        <p:sp>
          <p:nvSpPr>
            <p:cNvPr name="Freeform 29" id="29"/>
            <p:cNvSpPr/>
            <p:nvPr/>
          </p:nvSpPr>
          <p:spPr>
            <a:xfrm flipH="false" flipV="false" rot="0">
              <a:off x="1913157" y="0"/>
              <a:ext cx="6060240" cy="1063775"/>
            </a:xfrm>
            <a:custGeom>
              <a:avLst/>
              <a:gdLst/>
              <a:ahLst/>
              <a:cxnLst/>
              <a:rect r="r" b="b" t="t" l="l"/>
              <a:pathLst>
                <a:path h="1063775" w="6060240">
                  <a:moveTo>
                    <a:pt x="0" y="0"/>
                  </a:moveTo>
                  <a:lnTo>
                    <a:pt x="6060241" y="0"/>
                  </a:lnTo>
                  <a:lnTo>
                    <a:pt x="6060241" y="1063775"/>
                  </a:lnTo>
                  <a:lnTo>
                    <a:pt x="0" y="1063775"/>
                  </a:lnTo>
                  <a:lnTo>
                    <a:pt x="0" y="0"/>
                  </a:lnTo>
                  <a:close/>
                </a:path>
              </a:pathLst>
            </a:custGeom>
            <a:blipFill>
              <a:blip r:embed="rId11"/>
              <a:stretch>
                <a:fillRect l="-44099" t="0" r="-8537" b="0"/>
              </a:stretch>
            </a:blipFill>
          </p:spPr>
        </p:sp>
        <p:sp>
          <p:nvSpPr>
            <p:cNvPr name="Freeform 30" id="30"/>
            <p:cNvSpPr/>
            <p:nvPr/>
          </p:nvSpPr>
          <p:spPr>
            <a:xfrm flipH="false" flipV="false" rot="0">
              <a:off x="0" y="0"/>
              <a:ext cx="1913157" cy="1063775"/>
            </a:xfrm>
            <a:custGeom>
              <a:avLst/>
              <a:gdLst/>
              <a:ahLst/>
              <a:cxnLst/>
              <a:rect r="r" b="b" t="t" l="l"/>
              <a:pathLst>
                <a:path h="1063775" w="1913157">
                  <a:moveTo>
                    <a:pt x="0" y="0"/>
                  </a:moveTo>
                  <a:lnTo>
                    <a:pt x="1913157" y="0"/>
                  </a:lnTo>
                  <a:lnTo>
                    <a:pt x="1913157" y="1063775"/>
                  </a:lnTo>
                  <a:lnTo>
                    <a:pt x="0" y="1063775"/>
                  </a:lnTo>
                  <a:lnTo>
                    <a:pt x="0" y="0"/>
                  </a:lnTo>
                  <a:close/>
                </a:path>
              </a:pathLst>
            </a:custGeom>
            <a:blipFill>
              <a:blip r:embed="rId11"/>
              <a:stretch>
                <a:fillRect l="0" t="0" r="-383505" b="0"/>
              </a:stretch>
            </a:blipFill>
          </p:spPr>
        </p:sp>
      </p:grpSp>
      <p:sp>
        <p:nvSpPr>
          <p:cNvPr name="AutoShape 31" id="31"/>
          <p:cNvSpPr/>
          <p:nvPr/>
        </p:nvSpPr>
        <p:spPr>
          <a:xfrm flipV="true">
            <a:off x="9960290" y="2533228"/>
            <a:ext cx="0" cy="7536650"/>
          </a:xfrm>
          <a:prstGeom prst="line">
            <a:avLst/>
          </a:prstGeom>
          <a:ln cap="flat" w="38100">
            <a:solidFill>
              <a:srgbClr val="3F3F3F"/>
            </a:solidFill>
            <a:prstDash val="lgDash"/>
            <a:headEnd type="none" len="sm" w="sm"/>
            <a:tailEnd type="none" len="sm" w="sm"/>
          </a:ln>
        </p:spPr>
      </p:sp>
      <p:grpSp>
        <p:nvGrpSpPr>
          <p:cNvPr name="Group 32" id="32"/>
          <p:cNvGrpSpPr/>
          <p:nvPr/>
        </p:nvGrpSpPr>
        <p:grpSpPr>
          <a:xfrm rot="0">
            <a:off x="10377464" y="5247889"/>
            <a:ext cx="7359423" cy="1426931"/>
            <a:chOff x="0" y="0"/>
            <a:chExt cx="1938284" cy="375817"/>
          </a:xfrm>
        </p:grpSpPr>
        <p:sp>
          <p:nvSpPr>
            <p:cNvPr name="Freeform 33" id="33"/>
            <p:cNvSpPr/>
            <p:nvPr/>
          </p:nvSpPr>
          <p:spPr>
            <a:xfrm flipH="false" flipV="false" rot="0">
              <a:off x="0" y="0"/>
              <a:ext cx="1938284" cy="375817"/>
            </a:xfrm>
            <a:custGeom>
              <a:avLst/>
              <a:gdLst/>
              <a:ahLst/>
              <a:cxnLst/>
              <a:rect r="r" b="b" t="t" l="l"/>
              <a:pathLst>
                <a:path h="375817" w="1938284">
                  <a:moveTo>
                    <a:pt x="53651" y="0"/>
                  </a:moveTo>
                  <a:lnTo>
                    <a:pt x="1884634" y="0"/>
                  </a:lnTo>
                  <a:cubicBezTo>
                    <a:pt x="1914264" y="0"/>
                    <a:pt x="1938284" y="24020"/>
                    <a:pt x="1938284" y="53651"/>
                  </a:cubicBezTo>
                  <a:lnTo>
                    <a:pt x="1938284" y="322166"/>
                  </a:lnTo>
                  <a:cubicBezTo>
                    <a:pt x="1938284" y="351797"/>
                    <a:pt x="1914264" y="375817"/>
                    <a:pt x="1884634" y="375817"/>
                  </a:cubicBezTo>
                  <a:lnTo>
                    <a:pt x="53651" y="375817"/>
                  </a:lnTo>
                  <a:cubicBezTo>
                    <a:pt x="24020" y="375817"/>
                    <a:pt x="0" y="351797"/>
                    <a:pt x="0" y="322166"/>
                  </a:cubicBezTo>
                  <a:lnTo>
                    <a:pt x="0" y="53651"/>
                  </a:lnTo>
                  <a:cubicBezTo>
                    <a:pt x="0" y="24020"/>
                    <a:pt x="24020" y="0"/>
                    <a:pt x="53651" y="0"/>
                  </a:cubicBezTo>
                  <a:close/>
                </a:path>
              </a:pathLst>
            </a:custGeom>
            <a:solidFill>
              <a:srgbClr val="C7E8FB"/>
            </a:solidFill>
          </p:spPr>
        </p:sp>
        <p:sp>
          <p:nvSpPr>
            <p:cNvPr name="TextBox 34" id="34"/>
            <p:cNvSpPr txBox="true"/>
            <p:nvPr/>
          </p:nvSpPr>
          <p:spPr>
            <a:xfrm>
              <a:off x="0" y="-47625"/>
              <a:ext cx="1938284" cy="423442"/>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10188890" y="5181242"/>
            <a:ext cx="1557836" cy="1493577"/>
          </a:xfrm>
          <a:custGeom>
            <a:avLst/>
            <a:gdLst/>
            <a:ahLst/>
            <a:cxnLst/>
            <a:rect r="r" b="b" t="t" l="l"/>
            <a:pathLst>
              <a:path h="1493577" w="1557836">
                <a:moveTo>
                  <a:pt x="0" y="0"/>
                </a:moveTo>
                <a:lnTo>
                  <a:pt x="1557836" y="0"/>
                </a:lnTo>
                <a:lnTo>
                  <a:pt x="1557836" y="1493577"/>
                </a:lnTo>
                <a:lnTo>
                  <a:pt x="0" y="1493577"/>
                </a:lnTo>
                <a:lnTo>
                  <a:pt x="0" y="0"/>
                </a:lnTo>
                <a:close/>
              </a:path>
            </a:pathLst>
          </a:custGeom>
          <a:blipFill>
            <a:blip r:embed="rId12"/>
            <a:stretch>
              <a:fillRect l="0" t="-2151" r="0" b="-2151"/>
            </a:stretch>
          </a:blipFill>
        </p:spPr>
      </p:sp>
      <p:sp>
        <p:nvSpPr>
          <p:cNvPr name="TextBox 36" id="36"/>
          <p:cNvSpPr txBox="true"/>
          <p:nvPr/>
        </p:nvSpPr>
        <p:spPr>
          <a:xfrm rot="0">
            <a:off x="11777226" y="5314649"/>
            <a:ext cx="5386824" cy="1303021"/>
          </a:xfrm>
          <a:prstGeom prst="rect">
            <a:avLst/>
          </a:prstGeom>
        </p:spPr>
        <p:txBody>
          <a:bodyPr anchor="t" rtlCol="false" tIns="0" lIns="0" bIns="0" rIns="0">
            <a:spAutoFit/>
          </a:bodyPr>
          <a:lstStyle/>
          <a:p>
            <a:pPr algn="just">
              <a:lnSpc>
                <a:spcPts val="3240"/>
              </a:lnSpc>
            </a:pPr>
            <a:r>
              <a:rPr lang="en-US" sz="3000">
                <a:solidFill>
                  <a:srgbClr val="000000"/>
                </a:solidFill>
                <a:latin typeface="Arial"/>
              </a:rPr>
              <a:t>Total </a:t>
            </a:r>
            <a:r>
              <a:rPr lang="en-US" sz="3000">
                <a:solidFill>
                  <a:srgbClr val="000000"/>
                </a:solidFill>
                <a:latin typeface="Arial Bold"/>
              </a:rPr>
              <a:t>emisi gas rumah kaca</a:t>
            </a:r>
            <a:r>
              <a:rPr lang="en-US" sz="3000">
                <a:solidFill>
                  <a:srgbClr val="000000"/>
                </a:solidFill>
                <a:latin typeface="Arial"/>
              </a:rPr>
              <a:t> negara disumbangkan oleh sektor </a:t>
            </a:r>
            <a:r>
              <a:rPr lang="en-US" sz="3000">
                <a:solidFill>
                  <a:srgbClr val="000000"/>
                </a:solidFill>
                <a:latin typeface="Arial Bold"/>
              </a:rPr>
              <a:t>transportasi</a:t>
            </a:r>
          </a:p>
        </p:txBody>
      </p:sp>
      <p:sp>
        <p:nvSpPr>
          <p:cNvPr name="TextBox 37" id="37"/>
          <p:cNvSpPr txBox="true"/>
          <p:nvPr/>
        </p:nvSpPr>
        <p:spPr>
          <a:xfrm rot="0">
            <a:off x="10377464" y="4417235"/>
            <a:ext cx="2990024" cy="537591"/>
          </a:xfrm>
          <a:prstGeom prst="rect">
            <a:avLst/>
          </a:prstGeom>
        </p:spPr>
        <p:txBody>
          <a:bodyPr anchor="t" rtlCol="false" tIns="0" lIns="0" bIns="0" rIns="0">
            <a:spAutoFit/>
          </a:bodyPr>
          <a:lstStyle/>
          <a:p>
            <a:pPr>
              <a:lnSpc>
                <a:spcPts val="3671"/>
              </a:lnSpc>
            </a:pPr>
            <a:r>
              <a:rPr lang="en-US" sz="3399">
                <a:solidFill>
                  <a:srgbClr val="000000"/>
                </a:solidFill>
                <a:latin typeface="Arial Bold"/>
              </a:rPr>
              <a:t>Tahun 2020...</a:t>
            </a:r>
          </a:p>
        </p:txBody>
      </p:sp>
      <p:grpSp>
        <p:nvGrpSpPr>
          <p:cNvPr name="Group 38" id="38"/>
          <p:cNvGrpSpPr/>
          <p:nvPr/>
        </p:nvGrpSpPr>
        <p:grpSpPr>
          <a:xfrm rot="0">
            <a:off x="10377464" y="7867530"/>
            <a:ext cx="7342197" cy="1455506"/>
            <a:chOff x="0" y="0"/>
            <a:chExt cx="1933747" cy="383343"/>
          </a:xfrm>
        </p:grpSpPr>
        <p:sp>
          <p:nvSpPr>
            <p:cNvPr name="Freeform 39" id="39"/>
            <p:cNvSpPr/>
            <p:nvPr/>
          </p:nvSpPr>
          <p:spPr>
            <a:xfrm flipH="false" flipV="false" rot="0">
              <a:off x="0" y="0"/>
              <a:ext cx="1933747" cy="383343"/>
            </a:xfrm>
            <a:custGeom>
              <a:avLst/>
              <a:gdLst/>
              <a:ahLst/>
              <a:cxnLst/>
              <a:rect r="r" b="b" t="t" l="l"/>
              <a:pathLst>
                <a:path h="383343" w="1933747">
                  <a:moveTo>
                    <a:pt x="53777" y="0"/>
                  </a:moveTo>
                  <a:lnTo>
                    <a:pt x="1879971" y="0"/>
                  </a:lnTo>
                  <a:cubicBezTo>
                    <a:pt x="1909671" y="0"/>
                    <a:pt x="1933747" y="24077"/>
                    <a:pt x="1933747" y="53777"/>
                  </a:cubicBezTo>
                  <a:lnTo>
                    <a:pt x="1933747" y="329567"/>
                  </a:lnTo>
                  <a:cubicBezTo>
                    <a:pt x="1933747" y="343829"/>
                    <a:pt x="1928082" y="357507"/>
                    <a:pt x="1917997" y="367592"/>
                  </a:cubicBezTo>
                  <a:cubicBezTo>
                    <a:pt x="1907912" y="377677"/>
                    <a:pt x="1894233" y="383343"/>
                    <a:pt x="1879971" y="383343"/>
                  </a:cubicBezTo>
                  <a:lnTo>
                    <a:pt x="53777" y="383343"/>
                  </a:lnTo>
                  <a:cubicBezTo>
                    <a:pt x="24077" y="383343"/>
                    <a:pt x="0" y="359266"/>
                    <a:pt x="0" y="329567"/>
                  </a:cubicBezTo>
                  <a:lnTo>
                    <a:pt x="0" y="53777"/>
                  </a:lnTo>
                  <a:cubicBezTo>
                    <a:pt x="0" y="39514"/>
                    <a:pt x="5666" y="25836"/>
                    <a:pt x="15751" y="15751"/>
                  </a:cubicBezTo>
                  <a:cubicBezTo>
                    <a:pt x="25836" y="5666"/>
                    <a:pt x="39514" y="0"/>
                    <a:pt x="53777" y="0"/>
                  </a:cubicBezTo>
                  <a:close/>
                </a:path>
              </a:pathLst>
            </a:custGeom>
            <a:solidFill>
              <a:srgbClr val="C7E8FB"/>
            </a:solidFill>
          </p:spPr>
        </p:sp>
        <p:sp>
          <p:nvSpPr>
            <p:cNvPr name="TextBox 40" id="40"/>
            <p:cNvSpPr txBox="true"/>
            <p:nvPr/>
          </p:nvSpPr>
          <p:spPr>
            <a:xfrm>
              <a:off x="0" y="-47625"/>
              <a:ext cx="1933747" cy="430968"/>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10797950" y="8134272"/>
            <a:ext cx="6938937" cy="893446"/>
          </a:xfrm>
          <a:prstGeom prst="rect">
            <a:avLst/>
          </a:prstGeom>
        </p:spPr>
        <p:txBody>
          <a:bodyPr anchor="t" rtlCol="false" tIns="0" lIns="0" bIns="0" rIns="0">
            <a:spAutoFit/>
          </a:bodyPr>
          <a:lstStyle/>
          <a:p>
            <a:pPr>
              <a:lnSpc>
                <a:spcPts val="3240"/>
              </a:lnSpc>
            </a:pPr>
            <a:r>
              <a:rPr lang="en-US" sz="3000">
                <a:solidFill>
                  <a:srgbClr val="000000"/>
                </a:solidFill>
                <a:latin typeface="Arial"/>
              </a:rPr>
              <a:t>Rata-rata </a:t>
            </a:r>
            <a:r>
              <a:rPr lang="en-US" sz="3000">
                <a:solidFill>
                  <a:srgbClr val="000000"/>
                </a:solidFill>
                <a:latin typeface="Arial Bold"/>
              </a:rPr>
              <a:t>emisi CO2</a:t>
            </a:r>
            <a:r>
              <a:rPr lang="en-US" sz="3000">
                <a:solidFill>
                  <a:srgbClr val="000000"/>
                </a:solidFill>
                <a:latin typeface="Arial"/>
              </a:rPr>
              <a:t> Kanada mencapai </a:t>
            </a:r>
            <a:r>
              <a:rPr lang="en-US" sz="3000">
                <a:solidFill>
                  <a:srgbClr val="000000"/>
                </a:solidFill>
                <a:latin typeface="Arial Bold"/>
              </a:rPr>
              <a:t>2,3 ton per tahun</a:t>
            </a:r>
          </a:p>
        </p:txBody>
      </p:sp>
      <p:sp>
        <p:nvSpPr>
          <p:cNvPr name="TextBox 42" id="42"/>
          <p:cNvSpPr txBox="true"/>
          <p:nvPr/>
        </p:nvSpPr>
        <p:spPr>
          <a:xfrm rot="0">
            <a:off x="10377464" y="7179406"/>
            <a:ext cx="3439106" cy="537591"/>
          </a:xfrm>
          <a:prstGeom prst="rect">
            <a:avLst/>
          </a:prstGeom>
        </p:spPr>
        <p:txBody>
          <a:bodyPr anchor="t" rtlCol="false" tIns="0" lIns="0" bIns="0" rIns="0">
            <a:spAutoFit/>
          </a:bodyPr>
          <a:lstStyle/>
          <a:p>
            <a:pPr>
              <a:lnSpc>
                <a:spcPts val="3671"/>
              </a:lnSpc>
            </a:pPr>
            <a:r>
              <a:rPr lang="en-US" sz="3399">
                <a:solidFill>
                  <a:srgbClr val="000000"/>
                </a:solidFill>
                <a:latin typeface="Arial Bold"/>
              </a:rPr>
              <a:t>Tahun 2021...</a:t>
            </a:r>
          </a:p>
        </p:txBody>
      </p:sp>
      <p:grpSp>
        <p:nvGrpSpPr>
          <p:cNvPr name="Group 43" id="43"/>
          <p:cNvGrpSpPr/>
          <p:nvPr/>
        </p:nvGrpSpPr>
        <p:grpSpPr>
          <a:xfrm rot="0">
            <a:off x="1101377" y="5095875"/>
            <a:ext cx="8619063" cy="1159088"/>
            <a:chOff x="0" y="0"/>
            <a:chExt cx="2270041" cy="305274"/>
          </a:xfrm>
        </p:grpSpPr>
        <p:sp>
          <p:nvSpPr>
            <p:cNvPr name="Freeform 44" id="44"/>
            <p:cNvSpPr/>
            <p:nvPr/>
          </p:nvSpPr>
          <p:spPr>
            <a:xfrm flipH="false" flipV="false" rot="0">
              <a:off x="0" y="0"/>
              <a:ext cx="2270041" cy="305274"/>
            </a:xfrm>
            <a:custGeom>
              <a:avLst/>
              <a:gdLst/>
              <a:ahLst/>
              <a:cxnLst/>
              <a:rect r="r" b="b" t="t" l="l"/>
              <a:pathLst>
                <a:path h="305274" w="2270041">
                  <a:moveTo>
                    <a:pt x="45810" y="0"/>
                  </a:moveTo>
                  <a:lnTo>
                    <a:pt x="2224232" y="0"/>
                  </a:lnTo>
                  <a:cubicBezTo>
                    <a:pt x="2249532" y="0"/>
                    <a:pt x="2270041" y="20510"/>
                    <a:pt x="2270041" y="45810"/>
                  </a:cubicBezTo>
                  <a:lnTo>
                    <a:pt x="2270041" y="259464"/>
                  </a:lnTo>
                  <a:cubicBezTo>
                    <a:pt x="2270041" y="271614"/>
                    <a:pt x="2265215" y="283266"/>
                    <a:pt x="2256624" y="291857"/>
                  </a:cubicBezTo>
                  <a:cubicBezTo>
                    <a:pt x="2248033" y="300448"/>
                    <a:pt x="2236381" y="305274"/>
                    <a:pt x="2224232" y="305274"/>
                  </a:cubicBezTo>
                  <a:lnTo>
                    <a:pt x="45810" y="305274"/>
                  </a:lnTo>
                  <a:cubicBezTo>
                    <a:pt x="20510" y="305274"/>
                    <a:pt x="0" y="284764"/>
                    <a:pt x="0" y="259464"/>
                  </a:cubicBezTo>
                  <a:lnTo>
                    <a:pt x="0" y="45810"/>
                  </a:lnTo>
                  <a:cubicBezTo>
                    <a:pt x="0" y="20510"/>
                    <a:pt x="20510" y="0"/>
                    <a:pt x="45810" y="0"/>
                  </a:cubicBezTo>
                  <a:close/>
                </a:path>
              </a:pathLst>
            </a:custGeom>
            <a:solidFill>
              <a:srgbClr val="000000">
                <a:alpha val="0"/>
              </a:srgbClr>
            </a:solidFill>
            <a:ln w="57150" cap="rnd">
              <a:solidFill>
                <a:srgbClr val="1F6BA9"/>
              </a:solidFill>
              <a:prstDash val="solid"/>
              <a:round/>
            </a:ln>
          </p:spPr>
        </p:sp>
        <p:sp>
          <p:nvSpPr>
            <p:cNvPr name="TextBox 45" id="45"/>
            <p:cNvSpPr txBox="true"/>
            <p:nvPr/>
          </p:nvSpPr>
          <p:spPr>
            <a:xfrm>
              <a:off x="0" y="-47625"/>
              <a:ext cx="2270041" cy="352899"/>
            </a:xfrm>
            <a:prstGeom prst="rect">
              <a:avLst/>
            </a:prstGeom>
          </p:spPr>
          <p:txBody>
            <a:bodyPr anchor="ctr" rtlCol="false" tIns="50800" lIns="50800" bIns="50800" rIns="50800"/>
            <a:lstStyle/>
            <a:p>
              <a:pPr algn="ctr">
                <a:lnSpc>
                  <a:spcPts val="2659"/>
                </a:lnSpc>
              </a:pPr>
            </a:p>
          </p:txBody>
        </p:sp>
      </p:grpSp>
      <p:sp>
        <p:nvSpPr>
          <p:cNvPr name="TextBox 46" id="46"/>
          <p:cNvSpPr txBox="true"/>
          <p:nvPr/>
        </p:nvSpPr>
        <p:spPr>
          <a:xfrm rot="0">
            <a:off x="1301575" y="5250017"/>
            <a:ext cx="8228393" cy="914019"/>
          </a:xfrm>
          <a:prstGeom prst="rect">
            <a:avLst/>
          </a:prstGeom>
        </p:spPr>
        <p:txBody>
          <a:bodyPr anchor="t" rtlCol="false" tIns="0" lIns="0" bIns="0" rIns="0">
            <a:spAutoFit/>
          </a:bodyPr>
          <a:lstStyle/>
          <a:p>
            <a:pPr algn="just">
              <a:lnSpc>
                <a:spcPts val="3348"/>
              </a:lnSpc>
            </a:pPr>
            <a:r>
              <a:rPr lang="en-US" sz="3100">
                <a:solidFill>
                  <a:srgbClr val="000000"/>
                </a:solidFill>
                <a:latin typeface="Arial"/>
              </a:rPr>
              <a:t>Baik buruknya lingkungan berpengaruh besar terhadap kondisi kesehatan seseorang.</a:t>
            </a:r>
          </a:p>
        </p:txBody>
      </p:sp>
      <p:sp>
        <p:nvSpPr>
          <p:cNvPr name="TextBox 47" id="47"/>
          <p:cNvSpPr txBox="true"/>
          <p:nvPr/>
        </p:nvSpPr>
        <p:spPr>
          <a:xfrm rot="0">
            <a:off x="754577" y="579120"/>
            <a:ext cx="11795760" cy="716280"/>
          </a:xfrm>
          <a:prstGeom prst="rect">
            <a:avLst/>
          </a:prstGeom>
        </p:spPr>
        <p:txBody>
          <a:bodyPr anchor="t" rtlCol="false" tIns="0" lIns="0" bIns="0" rIns="0">
            <a:spAutoFit/>
          </a:bodyPr>
          <a:lstStyle/>
          <a:p>
            <a:pPr algn="l">
              <a:lnSpc>
                <a:spcPts val="4860"/>
              </a:lnSpc>
            </a:pPr>
            <a:r>
              <a:rPr lang="en-US" sz="4500">
                <a:solidFill>
                  <a:srgbClr val="404040"/>
                </a:solidFill>
                <a:latin typeface="Arial Bold"/>
              </a:rPr>
              <a:t>PENDAHULUAN</a:t>
            </a:r>
          </a:p>
        </p:txBody>
      </p:sp>
      <p:sp>
        <p:nvSpPr>
          <p:cNvPr name="TextBox 48" id="48"/>
          <p:cNvSpPr txBox="true"/>
          <p:nvPr/>
        </p:nvSpPr>
        <p:spPr>
          <a:xfrm rot="0">
            <a:off x="916502" y="1828428"/>
            <a:ext cx="385073" cy="705118"/>
          </a:xfrm>
          <a:prstGeom prst="rect">
            <a:avLst/>
          </a:prstGeom>
        </p:spPr>
        <p:txBody>
          <a:bodyPr anchor="t" rtlCol="false" tIns="0" lIns="0" bIns="0" rIns="0">
            <a:spAutoFit/>
          </a:bodyPr>
          <a:lstStyle/>
          <a:p>
            <a:pPr algn="l">
              <a:lnSpc>
                <a:spcPts val="4743"/>
              </a:lnSpc>
            </a:pPr>
            <a:r>
              <a:rPr lang="en-US" sz="4392">
                <a:solidFill>
                  <a:srgbClr val="000000"/>
                </a:solidFill>
                <a:latin typeface="Arial Bold"/>
              </a:rPr>
              <a:t>1</a:t>
            </a:r>
          </a:p>
        </p:txBody>
      </p:sp>
      <p:sp>
        <p:nvSpPr>
          <p:cNvPr name="TextBox 49" id="49"/>
          <p:cNvSpPr txBox="true"/>
          <p:nvPr/>
        </p:nvSpPr>
        <p:spPr>
          <a:xfrm rot="0">
            <a:off x="6331718" y="8058407"/>
            <a:ext cx="3154235" cy="379476"/>
          </a:xfrm>
          <a:prstGeom prst="rect">
            <a:avLst/>
          </a:prstGeom>
        </p:spPr>
        <p:txBody>
          <a:bodyPr anchor="t" rtlCol="false" tIns="0" lIns="0" bIns="0" rIns="0">
            <a:spAutoFit/>
          </a:bodyPr>
          <a:lstStyle/>
          <a:p>
            <a:pPr>
              <a:lnSpc>
                <a:spcPts val="2592"/>
              </a:lnSpc>
            </a:pPr>
            <a:r>
              <a:rPr lang="en-US" sz="2400">
                <a:solidFill>
                  <a:srgbClr val="000000"/>
                </a:solidFill>
                <a:latin typeface="Arial"/>
              </a:rPr>
              <a:t>(Eckelman </a:t>
            </a:r>
            <a:r>
              <a:rPr lang="en-US" sz="2400">
                <a:solidFill>
                  <a:srgbClr val="000000"/>
                </a:solidFill>
                <a:latin typeface="Arial Italics"/>
              </a:rPr>
              <a:t>et al.</a:t>
            </a:r>
            <a:r>
              <a:rPr lang="en-US" sz="2400">
                <a:solidFill>
                  <a:srgbClr val="000000"/>
                </a:solidFill>
                <a:latin typeface="Arial"/>
              </a:rPr>
              <a:t> 2018)</a:t>
            </a:r>
          </a:p>
        </p:txBody>
      </p:sp>
      <p:grpSp>
        <p:nvGrpSpPr>
          <p:cNvPr name="Group 50" id="50"/>
          <p:cNvGrpSpPr/>
          <p:nvPr/>
        </p:nvGrpSpPr>
        <p:grpSpPr>
          <a:xfrm rot="0">
            <a:off x="1111103" y="6407363"/>
            <a:ext cx="8609337" cy="1517694"/>
            <a:chOff x="0" y="0"/>
            <a:chExt cx="2267480" cy="399722"/>
          </a:xfrm>
        </p:grpSpPr>
        <p:sp>
          <p:nvSpPr>
            <p:cNvPr name="Freeform 51" id="51"/>
            <p:cNvSpPr/>
            <p:nvPr/>
          </p:nvSpPr>
          <p:spPr>
            <a:xfrm flipH="false" flipV="false" rot="0">
              <a:off x="0" y="0"/>
              <a:ext cx="2267480" cy="399722"/>
            </a:xfrm>
            <a:custGeom>
              <a:avLst/>
              <a:gdLst/>
              <a:ahLst/>
              <a:cxnLst/>
              <a:rect r="r" b="b" t="t" l="l"/>
              <a:pathLst>
                <a:path h="399722" w="2267480">
                  <a:moveTo>
                    <a:pt x="45862" y="0"/>
                  </a:moveTo>
                  <a:lnTo>
                    <a:pt x="2221618" y="0"/>
                  </a:lnTo>
                  <a:cubicBezTo>
                    <a:pt x="2246947" y="0"/>
                    <a:pt x="2267480" y="20533"/>
                    <a:pt x="2267480" y="45862"/>
                  </a:cubicBezTo>
                  <a:lnTo>
                    <a:pt x="2267480" y="353860"/>
                  </a:lnTo>
                  <a:cubicBezTo>
                    <a:pt x="2267480" y="379189"/>
                    <a:pt x="2246947" y="399722"/>
                    <a:pt x="2221618" y="399722"/>
                  </a:cubicBezTo>
                  <a:lnTo>
                    <a:pt x="45862" y="399722"/>
                  </a:lnTo>
                  <a:cubicBezTo>
                    <a:pt x="20533" y="399722"/>
                    <a:pt x="0" y="379189"/>
                    <a:pt x="0" y="353860"/>
                  </a:cubicBezTo>
                  <a:lnTo>
                    <a:pt x="0" y="45862"/>
                  </a:lnTo>
                  <a:cubicBezTo>
                    <a:pt x="0" y="20533"/>
                    <a:pt x="20533" y="0"/>
                    <a:pt x="45862" y="0"/>
                  </a:cubicBezTo>
                  <a:close/>
                </a:path>
              </a:pathLst>
            </a:custGeom>
            <a:solidFill>
              <a:srgbClr val="000000">
                <a:alpha val="0"/>
              </a:srgbClr>
            </a:solidFill>
            <a:ln w="57150" cap="rnd">
              <a:solidFill>
                <a:srgbClr val="1F6BA9"/>
              </a:solidFill>
              <a:prstDash val="solid"/>
              <a:round/>
            </a:ln>
          </p:spPr>
        </p:sp>
        <p:sp>
          <p:nvSpPr>
            <p:cNvPr name="TextBox 52" id="52"/>
            <p:cNvSpPr txBox="true"/>
            <p:nvPr/>
          </p:nvSpPr>
          <p:spPr>
            <a:xfrm>
              <a:off x="0" y="-47625"/>
              <a:ext cx="2267480" cy="447347"/>
            </a:xfrm>
            <a:prstGeom prst="rect">
              <a:avLst/>
            </a:prstGeom>
          </p:spPr>
          <p:txBody>
            <a:bodyPr anchor="ctr" rtlCol="false" tIns="50800" lIns="50800" bIns="50800" rIns="50800"/>
            <a:lstStyle/>
            <a:p>
              <a:pPr algn="ctr">
                <a:lnSpc>
                  <a:spcPts val="2659"/>
                </a:lnSpc>
              </a:pPr>
            </a:p>
          </p:txBody>
        </p:sp>
      </p:grpSp>
      <p:sp>
        <p:nvSpPr>
          <p:cNvPr name="TextBox 53" id="53"/>
          <p:cNvSpPr txBox="true"/>
          <p:nvPr/>
        </p:nvSpPr>
        <p:spPr>
          <a:xfrm rot="0">
            <a:off x="1301575" y="6527134"/>
            <a:ext cx="8228393" cy="1333119"/>
          </a:xfrm>
          <a:prstGeom prst="rect">
            <a:avLst/>
          </a:prstGeom>
        </p:spPr>
        <p:txBody>
          <a:bodyPr anchor="t" rtlCol="false" tIns="0" lIns="0" bIns="0" rIns="0">
            <a:spAutoFit/>
          </a:bodyPr>
          <a:lstStyle/>
          <a:p>
            <a:pPr algn="just">
              <a:lnSpc>
                <a:spcPts val="3348"/>
              </a:lnSpc>
            </a:pPr>
            <a:r>
              <a:rPr lang="en-US" sz="3100">
                <a:solidFill>
                  <a:srgbClr val="000000"/>
                </a:solidFill>
                <a:latin typeface="Arial"/>
              </a:rPr>
              <a:t>Di abad ke-21, polusi udara menjadi penyebab utama perubahan iklim global juga diidentifikasi mengancam kesehatan</a:t>
            </a:r>
          </a:p>
        </p:txBody>
      </p:sp>
      <p:grpSp>
        <p:nvGrpSpPr>
          <p:cNvPr name="Group 54" id="54"/>
          <p:cNvGrpSpPr/>
          <p:nvPr/>
        </p:nvGrpSpPr>
        <p:grpSpPr>
          <a:xfrm rot="0">
            <a:off x="1111103" y="8552183"/>
            <a:ext cx="8609337" cy="1517694"/>
            <a:chOff x="0" y="0"/>
            <a:chExt cx="2267480" cy="399722"/>
          </a:xfrm>
        </p:grpSpPr>
        <p:sp>
          <p:nvSpPr>
            <p:cNvPr name="Freeform 55" id="55"/>
            <p:cNvSpPr/>
            <p:nvPr/>
          </p:nvSpPr>
          <p:spPr>
            <a:xfrm flipH="false" flipV="false" rot="0">
              <a:off x="0" y="0"/>
              <a:ext cx="2267480" cy="399722"/>
            </a:xfrm>
            <a:custGeom>
              <a:avLst/>
              <a:gdLst/>
              <a:ahLst/>
              <a:cxnLst/>
              <a:rect r="r" b="b" t="t" l="l"/>
              <a:pathLst>
                <a:path h="399722" w="2267480">
                  <a:moveTo>
                    <a:pt x="45862" y="0"/>
                  </a:moveTo>
                  <a:lnTo>
                    <a:pt x="2221618" y="0"/>
                  </a:lnTo>
                  <a:cubicBezTo>
                    <a:pt x="2246947" y="0"/>
                    <a:pt x="2267480" y="20533"/>
                    <a:pt x="2267480" y="45862"/>
                  </a:cubicBezTo>
                  <a:lnTo>
                    <a:pt x="2267480" y="353860"/>
                  </a:lnTo>
                  <a:cubicBezTo>
                    <a:pt x="2267480" y="379189"/>
                    <a:pt x="2246947" y="399722"/>
                    <a:pt x="2221618" y="399722"/>
                  </a:cubicBezTo>
                  <a:lnTo>
                    <a:pt x="45862" y="399722"/>
                  </a:lnTo>
                  <a:cubicBezTo>
                    <a:pt x="20533" y="399722"/>
                    <a:pt x="0" y="379189"/>
                    <a:pt x="0" y="353860"/>
                  </a:cubicBezTo>
                  <a:lnTo>
                    <a:pt x="0" y="45862"/>
                  </a:lnTo>
                  <a:cubicBezTo>
                    <a:pt x="0" y="20533"/>
                    <a:pt x="20533" y="0"/>
                    <a:pt x="45862" y="0"/>
                  </a:cubicBezTo>
                  <a:close/>
                </a:path>
              </a:pathLst>
            </a:custGeom>
            <a:solidFill>
              <a:srgbClr val="000000">
                <a:alpha val="0"/>
              </a:srgbClr>
            </a:solidFill>
            <a:ln w="57150" cap="rnd">
              <a:solidFill>
                <a:srgbClr val="1F6BA9"/>
              </a:solidFill>
              <a:prstDash val="solid"/>
              <a:round/>
            </a:ln>
          </p:spPr>
        </p:sp>
        <p:sp>
          <p:nvSpPr>
            <p:cNvPr name="TextBox 56" id="56"/>
            <p:cNvSpPr txBox="true"/>
            <p:nvPr/>
          </p:nvSpPr>
          <p:spPr>
            <a:xfrm>
              <a:off x="0" y="-47625"/>
              <a:ext cx="2267480" cy="447347"/>
            </a:xfrm>
            <a:prstGeom prst="rect">
              <a:avLst/>
            </a:prstGeom>
          </p:spPr>
          <p:txBody>
            <a:bodyPr anchor="ctr" rtlCol="false" tIns="50800" lIns="50800" bIns="50800" rIns="50800"/>
            <a:lstStyle/>
            <a:p>
              <a:pPr algn="ctr">
                <a:lnSpc>
                  <a:spcPts val="2659"/>
                </a:lnSpc>
              </a:pPr>
            </a:p>
          </p:txBody>
        </p:sp>
      </p:grpSp>
      <p:sp>
        <p:nvSpPr>
          <p:cNvPr name="TextBox 57" id="57"/>
          <p:cNvSpPr txBox="true"/>
          <p:nvPr/>
        </p:nvSpPr>
        <p:spPr>
          <a:xfrm rot="0">
            <a:off x="1257560" y="8666483"/>
            <a:ext cx="8228393" cy="1333119"/>
          </a:xfrm>
          <a:prstGeom prst="rect">
            <a:avLst/>
          </a:prstGeom>
        </p:spPr>
        <p:txBody>
          <a:bodyPr anchor="t" rtlCol="false" tIns="0" lIns="0" bIns="0" rIns="0">
            <a:spAutoFit/>
          </a:bodyPr>
          <a:lstStyle/>
          <a:p>
            <a:pPr algn="just">
              <a:lnSpc>
                <a:spcPts val="3348"/>
              </a:lnSpc>
            </a:pPr>
            <a:r>
              <a:rPr lang="en-US" sz="3100">
                <a:solidFill>
                  <a:srgbClr val="000000"/>
                </a:solidFill>
                <a:latin typeface="Arial"/>
              </a:rPr>
              <a:t>Faktor yang bertanggung jawab atas polusi udara yang terjadi adalah emisi CO2 dari kendaraan.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21573" y="1457325"/>
            <a:ext cx="13407390" cy="57150"/>
          </a:xfrm>
          <a:prstGeom prst="line">
            <a:avLst/>
          </a:prstGeom>
          <a:ln cap="rnd" w="95250">
            <a:solidFill>
              <a:srgbClr val="4472C4"/>
            </a:solidFill>
            <a:prstDash val="sysDot"/>
            <a:headEnd type="none" len="sm" w="sm"/>
            <a:tailEnd type="none" len="sm" w="sm"/>
          </a:ln>
        </p:spPr>
      </p:sp>
      <p:grpSp>
        <p:nvGrpSpPr>
          <p:cNvPr name="Group 3" id="3"/>
          <p:cNvGrpSpPr/>
          <p:nvPr/>
        </p:nvGrpSpPr>
        <p:grpSpPr>
          <a:xfrm rot="0">
            <a:off x="1591052" y="1819694"/>
            <a:ext cx="4256768" cy="694382"/>
            <a:chOff x="0" y="0"/>
            <a:chExt cx="1121124" cy="182882"/>
          </a:xfrm>
        </p:grpSpPr>
        <p:sp>
          <p:nvSpPr>
            <p:cNvPr name="Freeform 4" id="4"/>
            <p:cNvSpPr/>
            <p:nvPr/>
          </p:nvSpPr>
          <p:spPr>
            <a:xfrm flipH="false" flipV="false" rot="0">
              <a:off x="0" y="0"/>
              <a:ext cx="1121124" cy="182882"/>
            </a:xfrm>
            <a:custGeom>
              <a:avLst/>
              <a:gdLst/>
              <a:ahLst/>
              <a:cxnLst/>
              <a:rect r="r" b="b" t="t" l="l"/>
              <a:pathLst>
                <a:path h="182882" w="1121124">
                  <a:moveTo>
                    <a:pt x="91441" y="0"/>
                  </a:moveTo>
                  <a:lnTo>
                    <a:pt x="1029683" y="0"/>
                  </a:lnTo>
                  <a:cubicBezTo>
                    <a:pt x="1053935" y="0"/>
                    <a:pt x="1077193" y="9634"/>
                    <a:pt x="1094342" y="26783"/>
                  </a:cubicBezTo>
                  <a:cubicBezTo>
                    <a:pt x="1111490" y="43931"/>
                    <a:pt x="1121124" y="67189"/>
                    <a:pt x="1121124" y="91441"/>
                  </a:cubicBezTo>
                  <a:lnTo>
                    <a:pt x="1121124" y="91441"/>
                  </a:lnTo>
                  <a:cubicBezTo>
                    <a:pt x="1121124" y="141943"/>
                    <a:pt x="1080184" y="182882"/>
                    <a:pt x="1029683" y="182882"/>
                  </a:cubicBezTo>
                  <a:lnTo>
                    <a:pt x="91441" y="182882"/>
                  </a:lnTo>
                  <a:cubicBezTo>
                    <a:pt x="40940" y="182882"/>
                    <a:pt x="0" y="141943"/>
                    <a:pt x="0" y="91441"/>
                  </a:cubicBezTo>
                  <a:lnTo>
                    <a:pt x="0" y="91441"/>
                  </a:lnTo>
                  <a:cubicBezTo>
                    <a:pt x="0" y="40940"/>
                    <a:pt x="40940" y="0"/>
                    <a:pt x="91441" y="0"/>
                  </a:cubicBezTo>
                  <a:close/>
                </a:path>
              </a:pathLst>
            </a:custGeom>
            <a:gradFill rotWithShape="true">
              <a:gsLst>
                <a:gs pos="0">
                  <a:srgbClr val="85BCE8">
                    <a:alpha val="100000"/>
                  </a:srgbClr>
                </a:gs>
                <a:gs pos="100000">
                  <a:srgbClr val="EBEBEB">
                    <a:alpha val="100000"/>
                  </a:srgbClr>
                </a:gs>
              </a:gsLst>
              <a:path path="circle">
                <a:fillToRect l="50000" r="50000" t="50000" b="50000"/>
              </a:path>
            </a:gradFill>
            <a:ln w="9525" cap="rnd">
              <a:gradFill>
                <a:gsLst>
                  <a:gs pos="0">
                    <a:srgbClr val="FFFFFF">
                      <a:alpha val="100000"/>
                    </a:srgbClr>
                  </a:gs>
                  <a:gs pos="100000">
                    <a:srgbClr val="84C7FC">
                      <a:alpha val="100000"/>
                    </a:srgbClr>
                  </a:gs>
                </a:gsLst>
                <a:path path="circle">
                  <a:fillToRect l="50000" r="50000" t="50000" b="50000"/>
                </a:path>
              </a:gradFill>
              <a:prstDash val="solid"/>
              <a:round/>
            </a:ln>
          </p:spPr>
        </p:sp>
        <p:sp>
          <p:nvSpPr>
            <p:cNvPr name="TextBox 5" id="5"/>
            <p:cNvSpPr txBox="true"/>
            <p:nvPr/>
          </p:nvSpPr>
          <p:spPr>
            <a:xfrm>
              <a:off x="0" y="0"/>
              <a:ext cx="1121124" cy="182882"/>
            </a:xfrm>
            <a:prstGeom prst="rect">
              <a:avLst/>
            </a:prstGeom>
          </p:spPr>
          <p:txBody>
            <a:bodyPr anchor="ctr" rtlCol="false" tIns="50800" lIns="50800" bIns="50800" rIns="50800"/>
            <a:lstStyle/>
            <a:p>
              <a:pPr algn="ctr">
                <a:lnSpc>
                  <a:spcPts val="3110"/>
                </a:lnSpc>
              </a:pPr>
              <a:r>
                <a:rPr lang="en-US" sz="3200">
                  <a:solidFill>
                    <a:srgbClr val="000000"/>
                  </a:solidFill>
                  <a:latin typeface="Arial Italics"/>
                </a:rPr>
                <a:t>Latar Belakang </a:t>
              </a:r>
            </a:p>
          </p:txBody>
        </p:sp>
      </p:grpSp>
      <p:grpSp>
        <p:nvGrpSpPr>
          <p:cNvPr name="Group 6" id="6"/>
          <p:cNvGrpSpPr/>
          <p:nvPr/>
        </p:nvGrpSpPr>
        <p:grpSpPr>
          <a:xfrm rot="0">
            <a:off x="754577" y="1781175"/>
            <a:ext cx="693599" cy="69359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E6E6"/>
            </a:solidFill>
          </p:spPr>
        </p:sp>
        <p:sp>
          <p:nvSpPr>
            <p:cNvPr name="TextBox 8" id="8"/>
            <p:cNvSpPr txBox="true"/>
            <p:nvPr/>
          </p:nvSpPr>
          <p:spPr>
            <a:xfrm>
              <a:off x="76200" y="-66675"/>
              <a:ext cx="660400" cy="803275"/>
            </a:xfrm>
            <a:prstGeom prst="rect">
              <a:avLst/>
            </a:prstGeom>
          </p:spPr>
          <p:txBody>
            <a:bodyPr anchor="ctr" rtlCol="false" tIns="50800" lIns="50800" bIns="50800" rIns="50800"/>
            <a:lstStyle/>
            <a:p>
              <a:pPr algn="ctr">
                <a:lnSpc>
                  <a:spcPts val="5039"/>
                </a:lnSpc>
              </a:pPr>
            </a:p>
          </p:txBody>
        </p:sp>
      </p:grpSp>
      <p:sp>
        <p:nvSpPr>
          <p:cNvPr name="Freeform 9" id="9"/>
          <p:cNvSpPr/>
          <p:nvPr/>
        </p:nvSpPr>
        <p:spPr>
          <a:xfrm flipH="false" flipV="false" rot="0">
            <a:off x="14617213" y="478770"/>
            <a:ext cx="3119674" cy="816630"/>
          </a:xfrm>
          <a:custGeom>
            <a:avLst/>
            <a:gdLst/>
            <a:ahLst/>
            <a:cxnLst/>
            <a:rect r="r" b="b" t="t" l="l"/>
            <a:pathLst>
              <a:path h="816630" w="3119674">
                <a:moveTo>
                  <a:pt x="0" y="0"/>
                </a:moveTo>
                <a:lnTo>
                  <a:pt x="3119674" y="0"/>
                </a:lnTo>
                <a:lnTo>
                  <a:pt x="3119674" y="816630"/>
                </a:lnTo>
                <a:lnTo>
                  <a:pt x="0" y="816630"/>
                </a:lnTo>
                <a:lnTo>
                  <a:pt x="0" y="0"/>
                </a:lnTo>
                <a:close/>
              </a:path>
            </a:pathLst>
          </a:custGeom>
          <a:blipFill>
            <a:blip r:embed="rId2"/>
            <a:stretch>
              <a:fillRect l="0" t="0" r="0" b="0"/>
            </a:stretch>
          </a:blipFill>
        </p:spPr>
      </p:sp>
      <p:sp>
        <p:nvSpPr>
          <p:cNvPr name="Freeform 10" id="10"/>
          <p:cNvSpPr/>
          <p:nvPr/>
        </p:nvSpPr>
        <p:spPr>
          <a:xfrm flipH="false" flipV="false" rot="0">
            <a:off x="-34290" y="3160644"/>
            <a:ext cx="638463" cy="7141879"/>
          </a:xfrm>
          <a:custGeom>
            <a:avLst/>
            <a:gdLst/>
            <a:ahLst/>
            <a:cxnLst/>
            <a:rect r="r" b="b" t="t" l="l"/>
            <a:pathLst>
              <a:path h="7141879" w="638463">
                <a:moveTo>
                  <a:pt x="0" y="0"/>
                </a:moveTo>
                <a:lnTo>
                  <a:pt x="638463" y="0"/>
                </a:lnTo>
                <a:lnTo>
                  <a:pt x="638463" y="7141879"/>
                </a:lnTo>
                <a:lnTo>
                  <a:pt x="0" y="7141879"/>
                </a:lnTo>
                <a:lnTo>
                  <a:pt x="0" y="0"/>
                </a:lnTo>
                <a:close/>
              </a:path>
            </a:pathLst>
          </a:custGeom>
          <a:blipFill>
            <a:blip r:embed="rId3"/>
            <a:stretch>
              <a:fillRect l="0" t="0" r="0" b="0"/>
            </a:stretch>
          </a:blipFill>
        </p:spPr>
      </p:sp>
      <p:grpSp>
        <p:nvGrpSpPr>
          <p:cNvPr name="Group 11" id="11"/>
          <p:cNvGrpSpPr/>
          <p:nvPr/>
        </p:nvGrpSpPr>
        <p:grpSpPr>
          <a:xfrm rot="0">
            <a:off x="1654802" y="3516719"/>
            <a:ext cx="4129268" cy="5015637"/>
            <a:chOff x="0" y="0"/>
            <a:chExt cx="5505691" cy="6687516"/>
          </a:xfrm>
        </p:grpSpPr>
        <p:sp>
          <p:nvSpPr>
            <p:cNvPr name="Freeform 12" id="12"/>
            <p:cNvSpPr/>
            <p:nvPr/>
          </p:nvSpPr>
          <p:spPr>
            <a:xfrm flipH="false" flipV="false" rot="0">
              <a:off x="0" y="1413842"/>
              <a:ext cx="5273674" cy="5273674"/>
            </a:xfrm>
            <a:custGeom>
              <a:avLst/>
              <a:gdLst/>
              <a:ahLst/>
              <a:cxnLst/>
              <a:rect r="r" b="b" t="t" l="l"/>
              <a:pathLst>
                <a:path h="5273674" w="5273674">
                  <a:moveTo>
                    <a:pt x="0" y="0"/>
                  </a:moveTo>
                  <a:lnTo>
                    <a:pt x="5273674" y="0"/>
                  </a:lnTo>
                  <a:lnTo>
                    <a:pt x="5273674" y="5273674"/>
                  </a:lnTo>
                  <a:lnTo>
                    <a:pt x="0" y="5273674"/>
                  </a:lnTo>
                  <a:lnTo>
                    <a:pt x="0" y="0"/>
                  </a:lnTo>
                  <a:close/>
                </a:path>
              </a:pathLst>
            </a:custGeom>
            <a:blipFill>
              <a:blip r:embed="rId4"/>
              <a:stretch>
                <a:fillRect l="0" t="0" r="0" b="0"/>
              </a:stretch>
            </a:blipFill>
          </p:spPr>
        </p:sp>
        <p:sp>
          <p:nvSpPr>
            <p:cNvPr name="Freeform 13" id="13"/>
            <p:cNvSpPr/>
            <p:nvPr/>
          </p:nvSpPr>
          <p:spPr>
            <a:xfrm flipH="false" flipV="false" rot="0">
              <a:off x="1772279" y="251597"/>
              <a:ext cx="3733411" cy="3733411"/>
            </a:xfrm>
            <a:custGeom>
              <a:avLst/>
              <a:gdLst/>
              <a:ahLst/>
              <a:cxnLst/>
              <a:rect r="r" b="b" t="t" l="l"/>
              <a:pathLst>
                <a:path h="3733411" w="3733411">
                  <a:moveTo>
                    <a:pt x="0" y="0"/>
                  </a:moveTo>
                  <a:lnTo>
                    <a:pt x="3733412" y="0"/>
                  </a:lnTo>
                  <a:lnTo>
                    <a:pt x="3733412" y="3733412"/>
                  </a:lnTo>
                  <a:lnTo>
                    <a:pt x="0" y="3733412"/>
                  </a:lnTo>
                  <a:lnTo>
                    <a:pt x="0" y="0"/>
                  </a:lnTo>
                  <a:close/>
                </a:path>
              </a:pathLst>
            </a:custGeom>
            <a:blipFill>
              <a:blip r:embed="rId5"/>
              <a:stretch>
                <a:fillRect l="0" t="0" r="0" b="0"/>
              </a:stretch>
            </a:blipFill>
          </p:spPr>
        </p:sp>
        <p:sp>
          <p:nvSpPr>
            <p:cNvPr name="Freeform 14" id="14"/>
            <p:cNvSpPr/>
            <p:nvPr/>
          </p:nvSpPr>
          <p:spPr>
            <a:xfrm flipH="false" flipV="false" rot="0">
              <a:off x="37569" y="0"/>
              <a:ext cx="2827684" cy="2827684"/>
            </a:xfrm>
            <a:custGeom>
              <a:avLst/>
              <a:gdLst/>
              <a:ahLst/>
              <a:cxnLst/>
              <a:rect r="r" b="b" t="t" l="l"/>
              <a:pathLst>
                <a:path h="2827684" w="2827684">
                  <a:moveTo>
                    <a:pt x="0" y="0"/>
                  </a:moveTo>
                  <a:lnTo>
                    <a:pt x="2827685" y="0"/>
                  </a:lnTo>
                  <a:lnTo>
                    <a:pt x="2827685" y="2827684"/>
                  </a:lnTo>
                  <a:lnTo>
                    <a:pt x="0" y="2827684"/>
                  </a:lnTo>
                  <a:lnTo>
                    <a:pt x="0" y="0"/>
                  </a:lnTo>
                  <a:close/>
                </a:path>
              </a:pathLst>
            </a:custGeom>
            <a:blipFill>
              <a:blip r:embed="rId5"/>
              <a:stretch>
                <a:fillRect l="0" t="0" r="0" b="0"/>
              </a:stretch>
            </a:blipFill>
          </p:spPr>
        </p:sp>
      </p:grpSp>
      <p:grpSp>
        <p:nvGrpSpPr>
          <p:cNvPr name="Group 15" id="15"/>
          <p:cNvGrpSpPr/>
          <p:nvPr/>
        </p:nvGrpSpPr>
        <p:grpSpPr>
          <a:xfrm rot="0">
            <a:off x="7078452" y="2358725"/>
            <a:ext cx="8502570" cy="1603838"/>
            <a:chOff x="0" y="0"/>
            <a:chExt cx="11336760" cy="2138451"/>
          </a:xfrm>
        </p:grpSpPr>
        <p:grpSp>
          <p:nvGrpSpPr>
            <p:cNvPr name="Group 16" id="16"/>
            <p:cNvGrpSpPr/>
            <p:nvPr/>
          </p:nvGrpSpPr>
          <p:grpSpPr>
            <a:xfrm rot="0">
              <a:off x="510190" y="185125"/>
              <a:ext cx="10826570" cy="1768202"/>
              <a:chOff x="0" y="0"/>
              <a:chExt cx="2456391" cy="401179"/>
            </a:xfrm>
          </p:grpSpPr>
          <p:sp>
            <p:nvSpPr>
              <p:cNvPr name="Freeform 17" id="17"/>
              <p:cNvSpPr/>
              <p:nvPr/>
            </p:nvSpPr>
            <p:spPr>
              <a:xfrm flipH="false" flipV="false" rot="0">
                <a:off x="0" y="0"/>
                <a:ext cx="2456391" cy="401179"/>
              </a:xfrm>
              <a:custGeom>
                <a:avLst/>
                <a:gdLst/>
                <a:ahLst/>
                <a:cxnLst/>
                <a:rect r="r" b="b" t="t" l="l"/>
                <a:pathLst>
                  <a:path h="401179" w="2456391">
                    <a:moveTo>
                      <a:pt x="42335" y="0"/>
                    </a:moveTo>
                    <a:lnTo>
                      <a:pt x="2414057" y="0"/>
                    </a:lnTo>
                    <a:cubicBezTo>
                      <a:pt x="2425285" y="0"/>
                      <a:pt x="2436053" y="4460"/>
                      <a:pt x="2443992" y="12400"/>
                    </a:cubicBezTo>
                    <a:cubicBezTo>
                      <a:pt x="2451931" y="20339"/>
                      <a:pt x="2456391" y="31107"/>
                      <a:pt x="2456391" y="42335"/>
                    </a:cubicBezTo>
                    <a:lnTo>
                      <a:pt x="2456391" y="358845"/>
                    </a:lnTo>
                    <a:cubicBezTo>
                      <a:pt x="2456391" y="370073"/>
                      <a:pt x="2451931" y="380840"/>
                      <a:pt x="2443992" y="388780"/>
                    </a:cubicBezTo>
                    <a:cubicBezTo>
                      <a:pt x="2436053" y="396719"/>
                      <a:pt x="2425285" y="401179"/>
                      <a:pt x="2414057" y="401179"/>
                    </a:cubicBezTo>
                    <a:lnTo>
                      <a:pt x="42335" y="401179"/>
                    </a:lnTo>
                    <a:cubicBezTo>
                      <a:pt x="31107" y="401179"/>
                      <a:pt x="20339" y="396719"/>
                      <a:pt x="12400" y="388780"/>
                    </a:cubicBezTo>
                    <a:cubicBezTo>
                      <a:pt x="4460" y="380840"/>
                      <a:pt x="0" y="370073"/>
                      <a:pt x="0" y="358845"/>
                    </a:cubicBezTo>
                    <a:lnTo>
                      <a:pt x="0" y="42335"/>
                    </a:lnTo>
                    <a:cubicBezTo>
                      <a:pt x="0" y="31107"/>
                      <a:pt x="4460" y="20339"/>
                      <a:pt x="12400" y="12400"/>
                    </a:cubicBezTo>
                    <a:cubicBezTo>
                      <a:pt x="20339" y="4460"/>
                      <a:pt x="31107" y="0"/>
                      <a:pt x="42335" y="0"/>
                    </a:cubicBezTo>
                    <a:close/>
                  </a:path>
                </a:pathLst>
              </a:custGeom>
              <a:solidFill>
                <a:srgbClr val="85BCE8"/>
              </a:solidFill>
            </p:spPr>
          </p:sp>
          <p:sp>
            <p:nvSpPr>
              <p:cNvPr name="TextBox 18" id="18"/>
              <p:cNvSpPr txBox="true"/>
              <p:nvPr/>
            </p:nvSpPr>
            <p:spPr>
              <a:xfrm>
                <a:off x="0" y="-47625"/>
                <a:ext cx="2456391" cy="448804"/>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0" y="0"/>
              <a:ext cx="2138451" cy="213845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E6E6"/>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225205" y="383768"/>
              <a:ext cx="1370915" cy="1370915"/>
            </a:xfrm>
            <a:custGeom>
              <a:avLst/>
              <a:gdLst/>
              <a:ahLst/>
              <a:cxnLst/>
              <a:rect r="r" b="b" t="t" l="l"/>
              <a:pathLst>
                <a:path h="1370915" w="1370915">
                  <a:moveTo>
                    <a:pt x="0" y="0"/>
                  </a:moveTo>
                  <a:lnTo>
                    <a:pt x="1370915" y="0"/>
                  </a:lnTo>
                  <a:lnTo>
                    <a:pt x="1370915" y="1370915"/>
                  </a:lnTo>
                  <a:lnTo>
                    <a:pt x="0" y="1370915"/>
                  </a:lnTo>
                  <a:lnTo>
                    <a:pt x="0" y="0"/>
                  </a:lnTo>
                  <a:close/>
                </a:path>
              </a:pathLst>
            </a:custGeom>
            <a:blipFill>
              <a:blip r:embed="rId6"/>
              <a:stretch>
                <a:fillRect l="0" t="0" r="0" b="0"/>
              </a:stretch>
            </a:blipFill>
          </p:spPr>
        </p:sp>
        <p:sp>
          <p:nvSpPr>
            <p:cNvPr name="TextBox 23" id="23"/>
            <p:cNvSpPr txBox="true"/>
            <p:nvPr/>
          </p:nvSpPr>
          <p:spPr>
            <a:xfrm rot="0">
              <a:off x="2286550" y="528973"/>
              <a:ext cx="8664520" cy="1102418"/>
            </a:xfrm>
            <a:prstGeom prst="rect">
              <a:avLst/>
            </a:prstGeom>
          </p:spPr>
          <p:txBody>
            <a:bodyPr anchor="t" rtlCol="false" tIns="0" lIns="0" bIns="0" rIns="0">
              <a:spAutoFit/>
            </a:bodyPr>
            <a:lstStyle/>
            <a:p>
              <a:pPr>
                <a:lnSpc>
                  <a:spcPts val="3008"/>
                </a:lnSpc>
              </a:pPr>
              <a:r>
                <a:rPr lang="en-US" sz="2785">
                  <a:solidFill>
                    <a:srgbClr val="000000"/>
                  </a:solidFill>
                  <a:latin typeface="Arial"/>
                </a:rPr>
                <a:t>Bahan bakar fosil     Gas alam dan Listrik</a:t>
              </a:r>
            </a:p>
            <a:p>
              <a:pPr>
                <a:lnSpc>
                  <a:spcPts val="3008"/>
                </a:lnSpc>
              </a:pPr>
              <a:r>
                <a:rPr lang="en-US" sz="2785">
                  <a:solidFill>
                    <a:srgbClr val="000000"/>
                  </a:solidFill>
                  <a:latin typeface="Arial"/>
                </a:rPr>
                <a:t>Bensin </a:t>
              </a:r>
              <a:r>
                <a:rPr lang="en-US" sz="2785">
                  <a:solidFill>
                    <a:srgbClr val="000000"/>
                  </a:solidFill>
                  <a:latin typeface="Arial Bold"/>
                </a:rPr>
                <a:t>   </a:t>
              </a:r>
              <a:r>
                <a:rPr lang="en-US" sz="2785">
                  <a:solidFill>
                    <a:srgbClr val="000000"/>
                  </a:solidFill>
                  <a:latin typeface="Arial"/>
                </a:rPr>
                <a:t>Diesel</a:t>
              </a:r>
            </a:p>
          </p:txBody>
        </p:sp>
        <p:sp>
          <p:nvSpPr>
            <p:cNvPr name="TextBox 24" id="24"/>
            <p:cNvSpPr txBox="true"/>
            <p:nvPr/>
          </p:nvSpPr>
          <p:spPr>
            <a:xfrm rot="0">
              <a:off x="3831155" y="995063"/>
              <a:ext cx="390273" cy="729580"/>
            </a:xfrm>
            <a:prstGeom prst="rect">
              <a:avLst/>
            </a:prstGeom>
          </p:spPr>
          <p:txBody>
            <a:bodyPr anchor="t" rtlCol="false" tIns="0" lIns="0" bIns="0" rIns="0">
              <a:spAutoFit/>
            </a:bodyPr>
            <a:lstStyle/>
            <a:p>
              <a:pPr>
                <a:lnSpc>
                  <a:spcPts val="3761"/>
                </a:lnSpc>
              </a:pPr>
              <a:r>
                <a:rPr lang="en-US" sz="3482">
                  <a:solidFill>
                    <a:srgbClr val="000000"/>
                  </a:solidFill>
                  <a:latin typeface="Arial Bold"/>
                </a:rPr>
                <a:t>&gt;</a:t>
              </a:r>
            </a:p>
          </p:txBody>
        </p:sp>
        <p:sp>
          <p:nvSpPr>
            <p:cNvPr name="TextBox 25" id="25"/>
            <p:cNvSpPr txBox="true"/>
            <p:nvPr/>
          </p:nvSpPr>
          <p:spPr>
            <a:xfrm rot="0">
              <a:off x="6124464" y="495802"/>
              <a:ext cx="390273" cy="729580"/>
            </a:xfrm>
            <a:prstGeom prst="rect">
              <a:avLst/>
            </a:prstGeom>
          </p:spPr>
          <p:txBody>
            <a:bodyPr anchor="t" rtlCol="false" tIns="0" lIns="0" bIns="0" rIns="0">
              <a:spAutoFit/>
            </a:bodyPr>
            <a:lstStyle/>
            <a:p>
              <a:pPr>
                <a:lnSpc>
                  <a:spcPts val="3761"/>
                </a:lnSpc>
              </a:pPr>
              <a:r>
                <a:rPr lang="en-US" sz="3482">
                  <a:solidFill>
                    <a:srgbClr val="000000"/>
                  </a:solidFill>
                  <a:latin typeface="Arial Bold"/>
                </a:rPr>
                <a:t>&gt;</a:t>
              </a:r>
            </a:p>
          </p:txBody>
        </p:sp>
        <p:sp>
          <p:nvSpPr>
            <p:cNvPr name="TextBox 26" id="26"/>
            <p:cNvSpPr txBox="true"/>
            <p:nvPr/>
          </p:nvSpPr>
          <p:spPr>
            <a:xfrm rot="0">
              <a:off x="5764486" y="1082475"/>
              <a:ext cx="5306032" cy="499618"/>
            </a:xfrm>
            <a:prstGeom prst="rect">
              <a:avLst/>
            </a:prstGeom>
          </p:spPr>
          <p:txBody>
            <a:bodyPr anchor="t" rtlCol="false" tIns="0" lIns="0" bIns="0" rIns="0">
              <a:spAutoFit/>
            </a:bodyPr>
            <a:lstStyle/>
            <a:p>
              <a:pPr algn="just">
                <a:lnSpc>
                  <a:spcPts val="2592"/>
                </a:lnSpc>
              </a:pPr>
              <a:r>
                <a:rPr lang="en-US" sz="2400">
                  <a:solidFill>
                    <a:srgbClr val="000000"/>
                  </a:solidFill>
                  <a:latin typeface="Arial"/>
                </a:rPr>
                <a:t>(Milantara dan Gustin, 2023)</a:t>
              </a:r>
            </a:p>
          </p:txBody>
        </p:sp>
      </p:grpSp>
      <p:grpSp>
        <p:nvGrpSpPr>
          <p:cNvPr name="Group 27" id="27"/>
          <p:cNvGrpSpPr/>
          <p:nvPr/>
        </p:nvGrpSpPr>
        <p:grpSpPr>
          <a:xfrm rot="0">
            <a:off x="8222852" y="4265459"/>
            <a:ext cx="8654970" cy="1603838"/>
            <a:chOff x="0" y="0"/>
            <a:chExt cx="11539960" cy="2138451"/>
          </a:xfrm>
        </p:grpSpPr>
        <p:grpSp>
          <p:nvGrpSpPr>
            <p:cNvPr name="Group 28" id="28"/>
            <p:cNvGrpSpPr/>
            <p:nvPr/>
          </p:nvGrpSpPr>
          <p:grpSpPr>
            <a:xfrm rot="0">
              <a:off x="713390" y="92562"/>
              <a:ext cx="10826570" cy="1953326"/>
              <a:chOff x="0" y="0"/>
              <a:chExt cx="2456391" cy="443181"/>
            </a:xfrm>
          </p:grpSpPr>
          <p:sp>
            <p:nvSpPr>
              <p:cNvPr name="Freeform 29" id="29"/>
              <p:cNvSpPr/>
              <p:nvPr/>
            </p:nvSpPr>
            <p:spPr>
              <a:xfrm flipH="false" flipV="false" rot="0">
                <a:off x="0" y="0"/>
                <a:ext cx="2456391" cy="443181"/>
              </a:xfrm>
              <a:custGeom>
                <a:avLst/>
                <a:gdLst/>
                <a:ahLst/>
                <a:cxnLst/>
                <a:rect r="r" b="b" t="t" l="l"/>
                <a:pathLst>
                  <a:path h="443181" w="2456391">
                    <a:moveTo>
                      <a:pt x="48626" y="0"/>
                    </a:moveTo>
                    <a:lnTo>
                      <a:pt x="2407766" y="0"/>
                    </a:lnTo>
                    <a:cubicBezTo>
                      <a:pt x="2420662" y="0"/>
                      <a:pt x="2433030" y="5123"/>
                      <a:pt x="2442149" y="14242"/>
                    </a:cubicBezTo>
                    <a:cubicBezTo>
                      <a:pt x="2451268" y="23361"/>
                      <a:pt x="2456391" y="35729"/>
                      <a:pt x="2456391" y="48626"/>
                    </a:cubicBezTo>
                    <a:lnTo>
                      <a:pt x="2456391" y="394556"/>
                    </a:lnTo>
                    <a:cubicBezTo>
                      <a:pt x="2456391" y="421411"/>
                      <a:pt x="2434621" y="443181"/>
                      <a:pt x="2407766" y="443181"/>
                    </a:cubicBezTo>
                    <a:lnTo>
                      <a:pt x="48626" y="443181"/>
                    </a:lnTo>
                    <a:cubicBezTo>
                      <a:pt x="21771" y="443181"/>
                      <a:pt x="0" y="421411"/>
                      <a:pt x="0" y="394556"/>
                    </a:cubicBezTo>
                    <a:lnTo>
                      <a:pt x="0" y="48626"/>
                    </a:lnTo>
                    <a:cubicBezTo>
                      <a:pt x="0" y="21771"/>
                      <a:pt x="21771" y="0"/>
                      <a:pt x="48626" y="0"/>
                    </a:cubicBezTo>
                    <a:close/>
                  </a:path>
                </a:pathLst>
              </a:custGeom>
              <a:solidFill>
                <a:srgbClr val="85BCE8"/>
              </a:solidFill>
            </p:spPr>
          </p:sp>
          <p:sp>
            <p:nvSpPr>
              <p:cNvPr name="TextBox 30" id="30"/>
              <p:cNvSpPr txBox="true"/>
              <p:nvPr/>
            </p:nvSpPr>
            <p:spPr>
              <a:xfrm>
                <a:off x="0" y="-47625"/>
                <a:ext cx="2456391" cy="490806"/>
              </a:xfrm>
              <a:prstGeom prst="rect">
                <a:avLst/>
              </a:prstGeom>
            </p:spPr>
            <p:txBody>
              <a:bodyPr anchor="ctr" rtlCol="false" tIns="44227" lIns="44227" bIns="44227" rIns="44227"/>
              <a:lstStyle/>
              <a:p>
                <a:pPr algn="ctr">
                  <a:lnSpc>
                    <a:spcPts val="2659"/>
                  </a:lnSpc>
                </a:pPr>
              </a:p>
            </p:txBody>
          </p:sp>
        </p:grpSp>
        <p:grpSp>
          <p:nvGrpSpPr>
            <p:cNvPr name="Group 31" id="31"/>
            <p:cNvGrpSpPr/>
            <p:nvPr/>
          </p:nvGrpSpPr>
          <p:grpSpPr>
            <a:xfrm rot="0">
              <a:off x="0" y="0"/>
              <a:ext cx="2138451" cy="213845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E6E6"/>
              </a:solidFill>
            </p:spPr>
          </p:sp>
          <p:sp>
            <p:nvSpPr>
              <p:cNvPr name="TextBox 33" id="33"/>
              <p:cNvSpPr txBox="true"/>
              <p:nvPr/>
            </p:nvSpPr>
            <p:spPr>
              <a:xfrm>
                <a:off x="76200" y="28575"/>
                <a:ext cx="660400" cy="708025"/>
              </a:xfrm>
              <a:prstGeom prst="rect">
                <a:avLst/>
              </a:prstGeom>
            </p:spPr>
            <p:txBody>
              <a:bodyPr anchor="ctr" rtlCol="false" tIns="44227" lIns="44227" bIns="44227" rIns="44227"/>
              <a:lstStyle/>
              <a:p>
                <a:pPr algn="ctr">
                  <a:lnSpc>
                    <a:spcPts val="2659"/>
                  </a:lnSpc>
                </a:pPr>
              </a:p>
            </p:txBody>
          </p:sp>
        </p:grpSp>
        <p:sp>
          <p:nvSpPr>
            <p:cNvPr name="Freeform 34" id="34"/>
            <p:cNvSpPr/>
            <p:nvPr/>
          </p:nvSpPr>
          <p:spPr>
            <a:xfrm flipH="false" flipV="false" rot="0">
              <a:off x="254377" y="254377"/>
              <a:ext cx="1629697" cy="1629697"/>
            </a:xfrm>
            <a:custGeom>
              <a:avLst/>
              <a:gdLst/>
              <a:ahLst/>
              <a:cxnLst/>
              <a:rect r="r" b="b" t="t" l="l"/>
              <a:pathLst>
                <a:path h="1629697" w="1629697">
                  <a:moveTo>
                    <a:pt x="0" y="0"/>
                  </a:moveTo>
                  <a:lnTo>
                    <a:pt x="1629697" y="0"/>
                  </a:lnTo>
                  <a:lnTo>
                    <a:pt x="1629697" y="1629697"/>
                  </a:lnTo>
                  <a:lnTo>
                    <a:pt x="0" y="1629697"/>
                  </a:lnTo>
                  <a:lnTo>
                    <a:pt x="0" y="0"/>
                  </a:lnTo>
                  <a:close/>
                </a:path>
              </a:pathLst>
            </a:custGeom>
            <a:blipFill>
              <a:blip r:embed="rId7"/>
              <a:stretch>
                <a:fillRect l="0" t="0" r="0" b="0"/>
              </a:stretch>
            </a:blipFill>
          </p:spPr>
        </p:sp>
        <p:sp>
          <p:nvSpPr>
            <p:cNvPr name="TextBox 35" id="35"/>
            <p:cNvSpPr txBox="true"/>
            <p:nvPr/>
          </p:nvSpPr>
          <p:spPr>
            <a:xfrm rot="0">
              <a:off x="2379751" y="191021"/>
              <a:ext cx="8803667" cy="1727835"/>
            </a:xfrm>
            <a:prstGeom prst="rect">
              <a:avLst/>
            </a:prstGeom>
          </p:spPr>
          <p:txBody>
            <a:bodyPr anchor="t" rtlCol="false" tIns="0" lIns="0" bIns="0" rIns="0">
              <a:spAutoFit/>
            </a:bodyPr>
            <a:lstStyle/>
            <a:p>
              <a:pPr>
                <a:lnSpc>
                  <a:spcPts val="3240"/>
                </a:lnSpc>
              </a:pPr>
              <a:r>
                <a:rPr lang="en-US" sz="3000">
                  <a:solidFill>
                    <a:srgbClr val="000000"/>
                  </a:solidFill>
                  <a:latin typeface="Arial"/>
                </a:rPr>
                <a:t>Semakin </a:t>
              </a:r>
              <a:r>
                <a:rPr lang="en-US" sz="3000">
                  <a:solidFill>
                    <a:srgbClr val="000000"/>
                  </a:solidFill>
                  <a:latin typeface="Arial Bold"/>
                </a:rPr>
                <a:t>tinggi</a:t>
              </a:r>
              <a:r>
                <a:rPr lang="en-US" sz="3000">
                  <a:solidFill>
                    <a:srgbClr val="000000"/>
                  </a:solidFill>
                  <a:latin typeface="Arial"/>
                </a:rPr>
                <a:t> </a:t>
              </a:r>
              <a:r>
                <a:rPr lang="en-US" sz="3000">
                  <a:solidFill>
                    <a:srgbClr val="000000"/>
                  </a:solidFill>
                  <a:latin typeface="Arial Bold"/>
                </a:rPr>
                <a:t>konsumsi</a:t>
              </a:r>
              <a:r>
                <a:rPr lang="en-US" sz="3000">
                  <a:solidFill>
                    <a:srgbClr val="000000"/>
                  </a:solidFill>
                  <a:latin typeface="Arial"/>
                </a:rPr>
                <a:t> bahan bakar umumnya semakin </a:t>
              </a:r>
              <a:r>
                <a:rPr lang="en-US" sz="3000">
                  <a:solidFill>
                    <a:srgbClr val="000000"/>
                  </a:solidFill>
                  <a:latin typeface="Arial Bold"/>
                </a:rPr>
                <a:t>tinggi</a:t>
              </a:r>
              <a:r>
                <a:rPr lang="en-US" sz="3000">
                  <a:solidFill>
                    <a:srgbClr val="000000"/>
                  </a:solidFill>
                  <a:latin typeface="Arial"/>
                </a:rPr>
                <a:t> pula </a:t>
              </a:r>
              <a:r>
                <a:rPr lang="en-US" sz="3000">
                  <a:solidFill>
                    <a:srgbClr val="000000"/>
                  </a:solidFill>
                  <a:latin typeface="Arial Bold"/>
                </a:rPr>
                <a:t>emisi</a:t>
              </a:r>
              <a:r>
                <a:rPr lang="en-US" sz="3000">
                  <a:solidFill>
                    <a:srgbClr val="000000"/>
                  </a:solidFill>
                  <a:latin typeface="Arial"/>
                </a:rPr>
                <a:t> yang dihasilkan</a:t>
              </a:r>
            </a:p>
          </p:txBody>
        </p:sp>
        <p:sp>
          <p:nvSpPr>
            <p:cNvPr name="TextBox 36" id="36"/>
            <p:cNvSpPr txBox="true"/>
            <p:nvPr/>
          </p:nvSpPr>
          <p:spPr>
            <a:xfrm rot="0">
              <a:off x="7486810" y="1359796"/>
              <a:ext cx="3274590" cy="499618"/>
            </a:xfrm>
            <a:prstGeom prst="rect">
              <a:avLst/>
            </a:prstGeom>
          </p:spPr>
          <p:txBody>
            <a:bodyPr anchor="t" rtlCol="false" tIns="0" lIns="0" bIns="0" rIns="0">
              <a:spAutoFit/>
            </a:bodyPr>
            <a:lstStyle/>
            <a:p>
              <a:pPr algn="just">
                <a:lnSpc>
                  <a:spcPts val="2592"/>
                </a:lnSpc>
              </a:pPr>
              <a:r>
                <a:rPr lang="en-US" sz="2400">
                  <a:solidFill>
                    <a:srgbClr val="000000"/>
                  </a:solidFill>
                  <a:latin typeface="Arial"/>
                </a:rPr>
                <a:t>(Ersa </a:t>
              </a:r>
              <a:r>
                <a:rPr lang="en-US" sz="2400">
                  <a:solidFill>
                    <a:srgbClr val="000000"/>
                  </a:solidFill>
                  <a:latin typeface="Arial Italics"/>
                </a:rPr>
                <a:t>et al</a:t>
              </a:r>
              <a:r>
                <a:rPr lang="en-US" sz="2400">
                  <a:solidFill>
                    <a:srgbClr val="000000"/>
                  </a:solidFill>
                  <a:latin typeface="Arial"/>
                </a:rPr>
                <a:t>. 2023)</a:t>
              </a:r>
            </a:p>
          </p:txBody>
        </p:sp>
      </p:grpSp>
      <p:grpSp>
        <p:nvGrpSpPr>
          <p:cNvPr name="Group 37" id="37"/>
          <p:cNvGrpSpPr/>
          <p:nvPr/>
        </p:nvGrpSpPr>
        <p:grpSpPr>
          <a:xfrm rot="0">
            <a:off x="7289450" y="8082736"/>
            <a:ext cx="8521620" cy="1603838"/>
            <a:chOff x="0" y="0"/>
            <a:chExt cx="11362160" cy="2138451"/>
          </a:xfrm>
        </p:grpSpPr>
        <p:grpSp>
          <p:nvGrpSpPr>
            <p:cNvPr name="Group 38" id="38"/>
            <p:cNvGrpSpPr/>
            <p:nvPr/>
          </p:nvGrpSpPr>
          <p:grpSpPr>
            <a:xfrm rot="0">
              <a:off x="510190" y="92562"/>
              <a:ext cx="10826570" cy="1953326"/>
              <a:chOff x="0" y="0"/>
              <a:chExt cx="2456391" cy="443181"/>
            </a:xfrm>
          </p:grpSpPr>
          <p:sp>
            <p:nvSpPr>
              <p:cNvPr name="Freeform 39" id="39"/>
              <p:cNvSpPr/>
              <p:nvPr/>
            </p:nvSpPr>
            <p:spPr>
              <a:xfrm flipH="false" flipV="false" rot="0">
                <a:off x="0" y="0"/>
                <a:ext cx="2456391" cy="443181"/>
              </a:xfrm>
              <a:custGeom>
                <a:avLst/>
                <a:gdLst/>
                <a:ahLst/>
                <a:cxnLst/>
                <a:rect r="r" b="b" t="t" l="l"/>
                <a:pathLst>
                  <a:path h="443181" w="2456391">
                    <a:moveTo>
                      <a:pt x="48626" y="0"/>
                    </a:moveTo>
                    <a:lnTo>
                      <a:pt x="2407766" y="0"/>
                    </a:lnTo>
                    <a:cubicBezTo>
                      <a:pt x="2420662" y="0"/>
                      <a:pt x="2433030" y="5123"/>
                      <a:pt x="2442149" y="14242"/>
                    </a:cubicBezTo>
                    <a:cubicBezTo>
                      <a:pt x="2451268" y="23361"/>
                      <a:pt x="2456391" y="35729"/>
                      <a:pt x="2456391" y="48626"/>
                    </a:cubicBezTo>
                    <a:lnTo>
                      <a:pt x="2456391" y="394556"/>
                    </a:lnTo>
                    <a:cubicBezTo>
                      <a:pt x="2456391" y="421411"/>
                      <a:pt x="2434621" y="443181"/>
                      <a:pt x="2407766" y="443181"/>
                    </a:cubicBezTo>
                    <a:lnTo>
                      <a:pt x="48626" y="443181"/>
                    </a:lnTo>
                    <a:cubicBezTo>
                      <a:pt x="21771" y="443181"/>
                      <a:pt x="0" y="421411"/>
                      <a:pt x="0" y="394556"/>
                    </a:cubicBezTo>
                    <a:lnTo>
                      <a:pt x="0" y="48626"/>
                    </a:lnTo>
                    <a:cubicBezTo>
                      <a:pt x="0" y="21771"/>
                      <a:pt x="21771" y="0"/>
                      <a:pt x="48626" y="0"/>
                    </a:cubicBezTo>
                    <a:close/>
                  </a:path>
                </a:pathLst>
              </a:custGeom>
              <a:solidFill>
                <a:srgbClr val="85BCE8"/>
              </a:solidFill>
            </p:spPr>
          </p:sp>
          <p:sp>
            <p:nvSpPr>
              <p:cNvPr name="TextBox 40" id="40"/>
              <p:cNvSpPr txBox="true"/>
              <p:nvPr/>
            </p:nvSpPr>
            <p:spPr>
              <a:xfrm>
                <a:off x="0" y="-47625"/>
                <a:ext cx="2456391" cy="490806"/>
              </a:xfrm>
              <a:prstGeom prst="rect">
                <a:avLst/>
              </a:prstGeom>
            </p:spPr>
            <p:txBody>
              <a:bodyPr anchor="ctr" rtlCol="false" tIns="44227" lIns="44227" bIns="44227" rIns="44227"/>
              <a:lstStyle/>
              <a:p>
                <a:pPr algn="ctr">
                  <a:lnSpc>
                    <a:spcPts val="2659"/>
                  </a:lnSpc>
                </a:pPr>
              </a:p>
            </p:txBody>
          </p:sp>
        </p:grpSp>
        <p:grpSp>
          <p:nvGrpSpPr>
            <p:cNvPr name="Group 41" id="41"/>
            <p:cNvGrpSpPr/>
            <p:nvPr/>
          </p:nvGrpSpPr>
          <p:grpSpPr>
            <a:xfrm rot="0">
              <a:off x="0" y="0"/>
              <a:ext cx="2138451" cy="2138451"/>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E6E6"/>
              </a:solidFill>
            </p:spPr>
          </p:sp>
          <p:sp>
            <p:nvSpPr>
              <p:cNvPr name="TextBox 43" id="43"/>
              <p:cNvSpPr txBox="true"/>
              <p:nvPr/>
            </p:nvSpPr>
            <p:spPr>
              <a:xfrm>
                <a:off x="76200" y="28575"/>
                <a:ext cx="660400" cy="708025"/>
              </a:xfrm>
              <a:prstGeom prst="rect">
                <a:avLst/>
              </a:prstGeom>
            </p:spPr>
            <p:txBody>
              <a:bodyPr anchor="ctr" rtlCol="false" tIns="44227" lIns="44227" bIns="44227" rIns="44227"/>
              <a:lstStyle/>
              <a:p>
                <a:pPr algn="ctr">
                  <a:lnSpc>
                    <a:spcPts val="2659"/>
                  </a:lnSpc>
                </a:pPr>
              </a:p>
            </p:txBody>
          </p:sp>
        </p:grpSp>
        <p:sp>
          <p:nvSpPr>
            <p:cNvPr name="TextBox 44" id="44"/>
            <p:cNvSpPr txBox="true"/>
            <p:nvPr/>
          </p:nvSpPr>
          <p:spPr>
            <a:xfrm rot="0">
              <a:off x="2379751" y="203687"/>
              <a:ext cx="8982408" cy="1727835"/>
            </a:xfrm>
            <a:prstGeom prst="rect">
              <a:avLst/>
            </a:prstGeom>
          </p:spPr>
          <p:txBody>
            <a:bodyPr anchor="t" rtlCol="false" tIns="0" lIns="0" bIns="0" rIns="0">
              <a:spAutoFit/>
            </a:bodyPr>
            <a:lstStyle/>
            <a:p>
              <a:pPr>
                <a:lnSpc>
                  <a:spcPts val="3240"/>
                </a:lnSpc>
              </a:pPr>
              <a:r>
                <a:rPr lang="en-US" sz="3000">
                  <a:solidFill>
                    <a:srgbClr val="000000"/>
                  </a:solidFill>
                  <a:latin typeface="Arial Bold"/>
                </a:rPr>
                <a:t>Mesin</a:t>
              </a:r>
              <a:r>
                <a:rPr lang="en-US" sz="3000">
                  <a:solidFill>
                    <a:srgbClr val="000000"/>
                  </a:solidFill>
                  <a:latin typeface="Arial"/>
                </a:rPr>
                <a:t> yang berukuran lebih </a:t>
              </a:r>
              <a:r>
                <a:rPr lang="en-US" sz="3000">
                  <a:solidFill>
                    <a:srgbClr val="000000"/>
                  </a:solidFill>
                  <a:latin typeface="Arial Bold"/>
                </a:rPr>
                <a:t>besar</a:t>
              </a:r>
              <a:r>
                <a:rPr lang="en-US" sz="3000">
                  <a:solidFill>
                    <a:srgbClr val="000000"/>
                  </a:solidFill>
                  <a:latin typeface="Arial"/>
                </a:rPr>
                <a:t> akan menghasilkan </a:t>
              </a:r>
              <a:r>
                <a:rPr lang="en-US" sz="3000">
                  <a:solidFill>
                    <a:srgbClr val="000000"/>
                  </a:solidFill>
                  <a:latin typeface="Arial Bold"/>
                </a:rPr>
                <a:t>emisi CO2</a:t>
              </a:r>
              <a:r>
                <a:rPr lang="en-US" sz="3000">
                  <a:solidFill>
                    <a:srgbClr val="000000"/>
                  </a:solidFill>
                  <a:latin typeface="Arial"/>
                </a:rPr>
                <a:t> yang lebih </a:t>
              </a:r>
              <a:r>
                <a:rPr lang="en-US" sz="3000">
                  <a:solidFill>
                    <a:srgbClr val="000000"/>
                  </a:solidFill>
                  <a:latin typeface="Arial Bold"/>
                </a:rPr>
                <a:t>tinggi</a:t>
              </a:r>
            </a:p>
          </p:txBody>
        </p:sp>
        <p:sp>
          <p:nvSpPr>
            <p:cNvPr name="Freeform 45" id="45"/>
            <p:cNvSpPr/>
            <p:nvPr/>
          </p:nvSpPr>
          <p:spPr>
            <a:xfrm flipH="false" flipV="false" rot="0">
              <a:off x="243653" y="243653"/>
              <a:ext cx="1651145" cy="1651145"/>
            </a:xfrm>
            <a:custGeom>
              <a:avLst/>
              <a:gdLst/>
              <a:ahLst/>
              <a:cxnLst/>
              <a:rect r="r" b="b" t="t" l="l"/>
              <a:pathLst>
                <a:path h="1651145" w="1651145">
                  <a:moveTo>
                    <a:pt x="0" y="0"/>
                  </a:moveTo>
                  <a:lnTo>
                    <a:pt x="1651145" y="0"/>
                  </a:lnTo>
                  <a:lnTo>
                    <a:pt x="1651145" y="1651145"/>
                  </a:lnTo>
                  <a:lnTo>
                    <a:pt x="0" y="1651145"/>
                  </a:lnTo>
                  <a:lnTo>
                    <a:pt x="0" y="0"/>
                  </a:lnTo>
                  <a:close/>
                </a:path>
              </a:pathLst>
            </a:custGeom>
            <a:blipFill>
              <a:blip r:embed="rId8"/>
              <a:stretch>
                <a:fillRect l="0" t="0" r="0" b="0"/>
              </a:stretch>
            </a:blipFill>
          </p:spPr>
        </p:sp>
        <p:sp>
          <p:nvSpPr>
            <p:cNvPr name="TextBox 46" id="46"/>
            <p:cNvSpPr txBox="true"/>
            <p:nvPr/>
          </p:nvSpPr>
          <p:spPr>
            <a:xfrm rot="0">
              <a:off x="5174419" y="1358885"/>
              <a:ext cx="4498016" cy="499618"/>
            </a:xfrm>
            <a:prstGeom prst="rect">
              <a:avLst/>
            </a:prstGeom>
          </p:spPr>
          <p:txBody>
            <a:bodyPr anchor="t" rtlCol="false" tIns="0" lIns="0" bIns="0" rIns="0">
              <a:spAutoFit/>
            </a:bodyPr>
            <a:lstStyle/>
            <a:p>
              <a:pPr algn="just">
                <a:lnSpc>
                  <a:spcPts val="2592"/>
                </a:lnSpc>
              </a:pPr>
              <a:r>
                <a:rPr lang="en-US" sz="2400">
                  <a:solidFill>
                    <a:srgbClr val="000000"/>
                  </a:solidFill>
                  <a:latin typeface="Arial"/>
                </a:rPr>
                <a:t>(Permatasari </a:t>
              </a:r>
              <a:r>
                <a:rPr lang="en-US" sz="2400">
                  <a:solidFill>
                    <a:srgbClr val="000000"/>
                  </a:solidFill>
                  <a:latin typeface="Arial Italics"/>
                </a:rPr>
                <a:t>et al</a:t>
              </a:r>
              <a:r>
                <a:rPr lang="en-US" sz="2400">
                  <a:solidFill>
                    <a:srgbClr val="000000"/>
                  </a:solidFill>
                  <a:latin typeface="Arial"/>
                </a:rPr>
                <a:t>. 2019)</a:t>
              </a:r>
            </a:p>
          </p:txBody>
        </p:sp>
      </p:grpSp>
      <p:grpSp>
        <p:nvGrpSpPr>
          <p:cNvPr name="Group 47" id="47"/>
          <p:cNvGrpSpPr/>
          <p:nvPr/>
        </p:nvGrpSpPr>
        <p:grpSpPr>
          <a:xfrm rot="0">
            <a:off x="6354712" y="5441706"/>
            <a:ext cx="1869475" cy="1180937"/>
            <a:chOff x="0" y="0"/>
            <a:chExt cx="1470068" cy="928634"/>
          </a:xfrm>
        </p:grpSpPr>
        <p:sp>
          <p:nvSpPr>
            <p:cNvPr name="Freeform 48" id="48"/>
            <p:cNvSpPr/>
            <p:nvPr/>
          </p:nvSpPr>
          <p:spPr>
            <a:xfrm flipH="false" flipV="false" rot="0">
              <a:off x="0" y="0"/>
              <a:ext cx="1470068" cy="928634"/>
            </a:xfrm>
            <a:custGeom>
              <a:avLst/>
              <a:gdLst/>
              <a:ahLst/>
              <a:cxnLst/>
              <a:rect r="r" b="b" t="t" l="l"/>
              <a:pathLst>
                <a:path h="928634" w="1470068">
                  <a:moveTo>
                    <a:pt x="1470068" y="464317"/>
                  </a:moveTo>
                  <a:lnTo>
                    <a:pt x="1063668" y="0"/>
                  </a:lnTo>
                  <a:lnTo>
                    <a:pt x="1063668" y="203200"/>
                  </a:lnTo>
                  <a:lnTo>
                    <a:pt x="0" y="203200"/>
                  </a:lnTo>
                  <a:lnTo>
                    <a:pt x="0" y="725434"/>
                  </a:lnTo>
                  <a:lnTo>
                    <a:pt x="1063668" y="725434"/>
                  </a:lnTo>
                  <a:lnTo>
                    <a:pt x="1063668" y="928634"/>
                  </a:lnTo>
                  <a:lnTo>
                    <a:pt x="1470068" y="464317"/>
                  </a:lnTo>
                  <a:close/>
                </a:path>
              </a:pathLst>
            </a:custGeom>
            <a:solidFill>
              <a:srgbClr val="3F3F3F"/>
            </a:solidFill>
          </p:spPr>
        </p:sp>
        <p:sp>
          <p:nvSpPr>
            <p:cNvPr name="TextBox 49" id="49"/>
            <p:cNvSpPr txBox="true"/>
            <p:nvPr/>
          </p:nvSpPr>
          <p:spPr>
            <a:xfrm>
              <a:off x="0" y="155575"/>
              <a:ext cx="1368468" cy="569859"/>
            </a:xfrm>
            <a:prstGeom prst="rect">
              <a:avLst/>
            </a:prstGeom>
          </p:spPr>
          <p:txBody>
            <a:bodyPr anchor="ctr" rtlCol="false" tIns="50800" lIns="50800" bIns="50800" rIns="50800"/>
            <a:lstStyle/>
            <a:p>
              <a:pPr algn="ctr">
                <a:lnSpc>
                  <a:spcPts val="2659"/>
                </a:lnSpc>
              </a:pPr>
            </a:p>
          </p:txBody>
        </p:sp>
      </p:grpSp>
      <p:sp>
        <p:nvSpPr>
          <p:cNvPr name="TextBox 50" id="50"/>
          <p:cNvSpPr txBox="true"/>
          <p:nvPr/>
        </p:nvSpPr>
        <p:spPr>
          <a:xfrm rot="0">
            <a:off x="754577" y="579120"/>
            <a:ext cx="11795760" cy="716280"/>
          </a:xfrm>
          <a:prstGeom prst="rect">
            <a:avLst/>
          </a:prstGeom>
        </p:spPr>
        <p:txBody>
          <a:bodyPr anchor="t" rtlCol="false" tIns="0" lIns="0" bIns="0" rIns="0">
            <a:spAutoFit/>
          </a:bodyPr>
          <a:lstStyle/>
          <a:p>
            <a:pPr algn="l">
              <a:lnSpc>
                <a:spcPts val="4860"/>
              </a:lnSpc>
            </a:pPr>
            <a:r>
              <a:rPr lang="en-US" sz="4500">
                <a:solidFill>
                  <a:srgbClr val="404040"/>
                </a:solidFill>
                <a:latin typeface="Arial Bold"/>
              </a:rPr>
              <a:t>PENDAHULUAN</a:t>
            </a:r>
          </a:p>
        </p:txBody>
      </p:sp>
      <p:sp>
        <p:nvSpPr>
          <p:cNvPr name="TextBox 51" id="51"/>
          <p:cNvSpPr txBox="true"/>
          <p:nvPr/>
        </p:nvSpPr>
        <p:spPr>
          <a:xfrm rot="0">
            <a:off x="916502" y="1828428"/>
            <a:ext cx="385073" cy="705118"/>
          </a:xfrm>
          <a:prstGeom prst="rect">
            <a:avLst/>
          </a:prstGeom>
        </p:spPr>
        <p:txBody>
          <a:bodyPr anchor="t" rtlCol="false" tIns="0" lIns="0" bIns="0" rIns="0">
            <a:spAutoFit/>
          </a:bodyPr>
          <a:lstStyle/>
          <a:p>
            <a:pPr algn="l">
              <a:lnSpc>
                <a:spcPts val="4743"/>
              </a:lnSpc>
            </a:pPr>
            <a:r>
              <a:rPr lang="en-US" sz="4392">
                <a:solidFill>
                  <a:srgbClr val="000000"/>
                </a:solidFill>
                <a:latin typeface="Arial Bold"/>
              </a:rPr>
              <a:t>1</a:t>
            </a:r>
          </a:p>
        </p:txBody>
      </p:sp>
      <p:grpSp>
        <p:nvGrpSpPr>
          <p:cNvPr name="Group 52" id="52"/>
          <p:cNvGrpSpPr/>
          <p:nvPr/>
        </p:nvGrpSpPr>
        <p:grpSpPr>
          <a:xfrm rot="0">
            <a:off x="8461455" y="6174097"/>
            <a:ext cx="9579597" cy="1603838"/>
            <a:chOff x="0" y="0"/>
            <a:chExt cx="12772796" cy="2138451"/>
          </a:xfrm>
        </p:grpSpPr>
        <p:grpSp>
          <p:nvGrpSpPr>
            <p:cNvPr name="Group 53" id="53"/>
            <p:cNvGrpSpPr/>
            <p:nvPr/>
          </p:nvGrpSpPr>
          <p:grpSpPr>
            <a:xfrm rot="0">
              <a:off x="559505" y="185125"/>
              <a:ext cx="12213290" cy="1768202"/>
              <a:chOff x="0" y="0"/>
              <a:chExt cx="2771018" cy="401179"/>
            </a:xfrm>
          </p:grpSpPr>
          <p:sp>
            <p:nvSpPr>
              <p:cNvPr name="Freeform 54" id="54"/>
              <p:cNvSpPr/>
              <p:nvPr/>
            </p:nvSpPr>
            <p:spPr>
              <a:xfrm flipH="false" flipV="false" rot="0">
                <a:off x="0" y="0"/>
                <a:ext cx="2771018" cy="401179"/>
              </a:xfrm>
              <a:custGeom>
                <a:avLst/>
                <a:gdLst/>
                <a:ahLst/>
                <a:cxnLst/>
                <a:rect r="r" b="b" t="t" l="l"/>
                <a:pathLst>
                  <a:path h="401179" w="2771018">
                    <a:moveTo>
                      <a:pt x="43105" y="0"/>
                    </a:moveTo>
                    <a:lnTo>
                      <a:pt x="2727913" y="0"/>
                    </a:lnTo>
                    <a:cubicBezTo>
                      <a:pt x="2739345" y="0"/>
                      <a:pt x="2750309" y="4541"/>
                      <a:pt x="2758393" y="12625"/>
                    </a:cubicBezTo>
                    <a:cubicBezTo>
                      <a:pt x="2766477" y="20709"/>
                      <a:pt x="2771018" y="31673"/>
                      <a:pt x="2771018" y="43105"/>
                    </a:cubicBezTo>
                    <a:lnTo>
                      <a:pt x="2771018" y="358075"/>
                    </a:lnTo>
                    <a:cubicBezTo>
                      <a:pt x="2771018" y="369507"/>
                      <a:pt x="2766477" y="380470"/>
                      <a:pt x="2758393" y="388554"/>
                    </a:cubicBezTo>
                    <a:cubicBezTo>
                      <a:pt x="2750309" y="396638"/>
                      <a:pt x="2739345" y="401179"/>
                      <a:pt x="2727913" y="401179"/>
                    </a:cubicBezTo>
                    <a:lnTo>
                      <a:pt x="43105" y="401179"/>
                    </a:lnTo>
                    <a:cubicBezTo>
                      <a:pt x="31673" y="401179"/>
                      <a:pt x="20709" y="396638"/>
                      <a:pt x="12625" y="388554"/>
                    </a:cubicBezTo>
                    <a:cubicBezTo>
                      <a:pt x="4541" y="380470"/>
                      <a:pt x="0" y="369507"/>
                      <a:pt x="0" y="358075"/>
                    </a:cubicBezTo>
                    <a:lnTo>
                      <a:pt x="0" y="43105"/>
                    </a:lnTo>
                    <a:cubicBezTo>
                      <a:pt x="0" y="31673"/>
                      <a:pt x="4541" y="20709"/>
                      <a:pt x="12625" y="12625"/>
                    </a:cubicBezTo>
                    <a:cubicBezTo>
                      <a:pt x="20709" y="4541"/>
                      <a:pt x="31673" y="0"/>
                      <a:pt x="43105" y="0"/>
                    </a:cubicBezTo>
                    <a:close/>
                  </a:path>
                </a:pathLst>
              </a:custGeom>
              <a:solidFill>
                <a:srgbClr val="85BCE8"/>
              </a:solidFill>
            </p:spPr>
          </p:sp>
          <p:sp>
            <p:nvSpPr>
              <p:cNvPr name="TextBox 55" id="55"/>
              <p:cNvSpPr txBox="true"/>
              <p:nvPr/>
            </p:nvSpPr>
            <p:spPr>
              <a:xfrm>
                <a:off x="0" y="-47625"/>
                <a:ext cx="2771018" cy="448804"/>
              </a:xfrm>
              <a:prstGeom prst="rect">
                <a:avLst/>
              </a:prstGeom>
            </p:spPr>
            <p:txBody>
              <a:bodyPr anchor="ctr" rtlCol="false" tIns="44227" lIns="44227" bIns="44227" rIns="44227"/>
              <a:lstStyle/>
              <a:p>
                <a:pPr algn="ctr">
                  <a:lnSpc>
                    <a:spcPts val="2659"/>
                  </a:lnSpc>
                </a:pPr>
              </a:p>
            </p:txBody>
          </p:sp>
        </p:grpSp>
        <p:grpSp>
          <p:nvGrpSpPr>
            <p:cNvPr name="Group 56" id="56"/>
            <p:cNvGrpSpPr/>
            <p:nvPr/>
          </p:nvGrpSpPr>
          <p:grpSpPr>
            <a:xfrm rot="0">
              <a:off x="0" y="0"/>
              <a:ext cx="2345155" cy="2138451"/>
              <a:chOff x="0" y="0"/>
              <a:chExt cx="891366" cy="812800"/>
            </a:xfrm>
          </p:grpSpPr>
          <p:sp>
            <p:nvSpPr>
              <p:cNvPr name="Freeform 57" id="57"/>
              <p:cNvSpPr/>
              <p:nvPr/>
            </p:nvSpPr>
            <p:spPr>
              <a:xfrm flipH="false" flipV="false" rot="0">
                <a:off x="0" y="0"/>
                <a:ext cx="891366" cy="812800"/>
              </a:xfrm>
              <a:custGeom>
                <a:avLst/>
                <a:gdLst/>
                <a:ahLst/>
                <a:cxnLst/>
                <a:rect r="r" b="b" t="t" l="l"/>
                <a:pathLst>
                  <a:path h="812800" w="891366">
                    <a:moveTo>
                      <a:pt x="445683" y="0"/>
                    </a:moveTo>
                    <a:cubicBezTo>
                      <a:pt x="199539" y="0"/>
                      <a:pt x="0" y="181951"/>
                      <a:pt x="0" y="406400"/>
                    </a:cubicBezTo>
                    <a:cubicBezTo>
                      <a:pt x="0" y="630849"/>
                      <a:pt x="199539" y="812800"/>
                      <a:pt x="445683" y="812800"/>
                    </a:cubicBezTo>
                    <a:cubicBezTo>
                      <a:pt x="691827" y="812800"/>
                      <a:pt x="891366" y="630849"/>
                      <a:pt x="891366" y="406400"/>
                    </a:cubicBezTo>
                    <a:cubicBezTo>
                      <a:pt x="891366" y="181951"/>
                      <a:pt x="691827" y="0"/>
                      <a:pt x="445683" y="0"/>
                    </a:cubicBezTo>
                    <a:close/>
                  </a:path>
                </a:pathLst>
              </a:custGeom>
              <a:solidFill>
                <a:srgbClr val="E7E6E6"/>
              </a:solidFill>
            </p:spPr>
          </p:sp>
          <p:sp>
            <p:nvSpPr>
              <p:cNvPr name="TextBox 58" id="58"/>
              <p:cNvSpPr txBox="true"/>
              <p:nvPr/>
            </p:nvSpPr>
            <p:spPr>
              <a:xfrm>
                <a:off x="83566" y="28575"/>
                <a:ext cx="724235" cy="708025"/>
              </a:xfrm>
              <a:prstGeom prst="rect">
                <a:avLst/>
              </a:prstGeom>
            </p:spPr>
            <p:txBody>
              <a:bodyPr anchor="ctr" rtlCol="false" tIns="44227" lIns="44227" bIns="44227" rIns="44227"/>
              <a:lstStyle/>
              <a:p>
                <a:pPr algn="ctr">
                  <a:lnSpc>
                    <a:spcPts val="2659"/>
                  </a:lnSpc>
                </a:pPr>
              </a:p>
            </p:txBody>
          </p:sp>
        </p:grpSp>
        <p:sp>
          <p:nvSpPr>
            <p:cNvPr name="TextBox 59" id="59"/>
            <p:cNvSpPr txBox="true"/>
            <p:nvPr/>
          </p:nvSpPr>
          <p:spPr>
            <a:xfrm rot="0">
              <a:off x="2479097" y="491898"/>
              <a:ext cx="9739234" cy="1181735"/>
            </a:xfrm>
            <a:prstGeom prst="rect">
              <a:avLst/>
            </a:prstGeom>
          </p:spPr>
          <p:txBody>
            <a:bodyPr anchor="t" rtlCol="false" tIns="0" lIns="0" bIns="0" rIns="0">
              <a:spAutoFit/>
            </a:bodyPr>
            <a:lstStyle/>
            <a:p>
              <a:pPr>
                <a:lnSpc>
                  <a:spcPts val="3240"/>
                </a:lnSpc>
              </a:pPr>
              <a:r>
                <a:rPr lang="en-US" sz="3000">
                  <a:solidFill>
                    <a:srgbClr val="000000"/>
                  </a:solidFill>
                  <a:latin typeface="Arial Bold"/>
                </a:rPr>
                <a:t>Kurang</a:t>
              </a:r>
              <a:r>
                <a:rPr lang="en-US" sz="3000">
                  <a:solidFill>
                    <a:srgbClr val="000000"/>
                  </a:solidFill>
                  <a:latin typeface="Arial"/>
                </a:rPr>
                <a:t>nya </a:t>
              </a:r>
              <a:r>
                <a:rPr lang="en-US" sz="3000">
                  <a:solidFill>
                    <a:srgbClr val="000000"/>
                  </a:solidFill>
                  <a:latin typeface="Arial Bold"/>
                </a:rPr>
                <a:t>pemeliharaan</a:t>
              </a:r>
              <a:r>
                <a:rPr lang="en-US" sz="3000">
                  <a:solidFill>
                    <a:srgbClr val="000000"/>
                  </a:solidFill>
                  <a:latin typeface="Arial"/>
                </a:rPr>
                <a:t> kendaraan </a:t>
              </a:r>
              <a:r>
                <a:rPr lang="en-US" sz="3000">
                  <a:solidFill>
                    <a:srgbClr val="000000"/>
                  </a:solidFill>
                  <a:latin typeface="Arial Bold"/>
                </a:rPr>
                <a:t>meningkatkan emisi</a:t>
              </a:r>
              <a:r>
                <a:rPr lang="en-US" sz="3000">
                  <a:solidFill>
                    <a:srgbClr val="000000"/>
                  </a:solidFill>
                  <a:latin typeface="Arial"/>
                </a:rPr>
                <a:t> CO2 </a:t>
              </a:r>
            </a:p>
          </p:txBody>
        </p:sp>
        <p:sp>
          <p:nvSpPr>
            <p:cNvPr name="Freeform 60" id="60"/>
            <p:cNvSpPr/>
            <p:nvPr/>
          </p:nvSpPr>
          <p:spPr>
            <a:xfrm flipH="false" flipV="false" rot="0">
              <a:off x="340162" y="310180"/>
              <a:ext cx="1664831" cy="1518091"/>
            </a:xfrm>
            <a:custGeom>
              <a:avLst/>
              <a:gdLst/>
              <a:ahLst/>
              <a:cxnLst/>
              <a:rect r="r" b="b" t="t" l="l"/>
              <a:pathLst>
                <a:path h="1518091" w="1664831">
                  <a:moveTo>
                    <a:pt x="0" y="0"/>
                  </a:moveTo>
                  <a:lnTo>
                    <a:pt x="1664831" y="0"/>
                  </a:lnTo>
                  <a:lnTo>
                    <a:pt x="1664831" y="1518091"/>
                  </a:lnTo>
                  <a:lnTo>
                    <a:pt x="0" y="1518091"/>
                  </a:lnTo>
                  <a:lnTo>
                    <a:pt x="0" y="0"/>
                  </a:lnTo>
                  <a:close/>
                </a:path>
              </a:pathLst>
            </a:custGeom>
            <a:blipFill>
              <a:blip r:embed="rId9"/>
              <a:stretch>
                <a:fillRect l="0" t="-4833" r="0" b="-4833"/>
              </a:stretch>
            </a:blipFill>
          </p:spPr>
        </p:sp>
        <p:sp>
          <p:nvSpPr>
            <p:cNvPr name="TextBox 61" id="61"/>
            <p:cNvSpPr txBox="true"/>
            <p:nvPr/>
          </p:nvSpPr>
          <p:spPr>
            <a:xfrm rot="0">
              <a:off x="8678497" y="1078003"/>
              <a:ext cx="3817582" cy="499618"/>
            </a:xfrm>
            <a:prstGeom prst="rect">
              <a:avLst/>
            </a:prstGeom>
          </p:spPr>
          <p:txBody>
            <a:bodyPr anchor="t" rtlCol="false" tIns="0" lIns="0" bIns="0" rIns="0">
              <a:spAutoFit/>
            </a:bodyPr>
            <a:lstStyle/>
            <a:p>
              <a:pPr algn="just">
                <a:lnSpc>
                  <a:spcPts val="2592"/>
                </a:lnSpc>
              </a:pPr>
              <a:r>
                <a:rPr lang="en-US" sz="2400">
                  <a:solidFill>
                    <a:srgbClr val="000000"/>
                  </a:solidFill>
                  <a:latin typeface="Arial"/>
                </a:rPr>
                <a:t>(Saputro </a:t>
              </a:r>
              <a:r>
                <a:rPr lang="en-US" sz="2400">
                  <a:solidFill>
                    <a:srgbClr val="000000"/>
                  </a:solidFill>
                  <a:latin typeface="Arial Italics"/>
                </a:rPr>
                <a:t>et al</a:t>
              </a:r>
              <a:r>
                <a:rPr lang="en-US" sz="2400">
                  <a:solidFill>
                    <a:srgbClr val="000000"/>
                  </a:solidFill>
                  <a:latin typeface="Arial"/>
                </a:rPr>
                <a:t>. 2022)</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21573" y="1457325"/>
            <a:ext cx="13407390" cy="57150"/>
          </a:xfrm>
          <a:prstGeom prst="line">
            <a:avLst/>
          </a:prstGeom>
          <a:ln cap="rnd" w="95250">
            <a:solidFill>
              <a:srgbClr val="4472C4"/>
            </a:solidFill>
            <a:prstDash val="sysDot"/>
            <a:headEnd type="none" len="sm" w="sm"/>
            <a:tailEnd type="none" len="sm" w="sm"/>
          </a:ln>
        </p:spPr>
      </p:sp>
      <p:grpSp>
        <p:nvGrpSpPr>
          <p:cNvPr name="Group 3" id="3"/>
          <p:cNvGrpSpPr/>
          <p:nvPr/>
        </p:nvGrpSpPr>
        <p:grpSpPr>
          <a:xfrm rot="0">
            <a:off x="1591052" y="1819694"/>
            <a:ext cx="4256768" cy="694382"/>
            <a:chOff x="0" y="0"/>
            <a:chExt cx="1121124" cy="182882"/>
          </a:xfrm>
        </p:grpSpPr>
        <p:sp>
          <p:nvSpPr>
            <p:cNvPr name="Freeform 4" id="4"/>
            <p:cNvSpPr/>
            <p:nvPr/>
          </p:nvSpPr>
          <p:spPr>
            <a:xfrm flipH="false" flipV="false" rot="0">
              <a:off x="0" y="0"/>
              <a:ext cx="1121124" cy="182882"/>
            </a:xfrm>
            <a:custGeom>
              <a:avLst/>
              <a:gdLst/>
              <a:ahLst/>
              <a:cxnLst/>
              <a:rect r="r" b="b" t="t" l="l"/>
              <a:pathLst>
                <a:path h="182882" w="1121124">
                  <a:moveTo>
                    <a:pt x="91441" y="0"/>
                  </a:moveTo>
                  <a:lnTo>
                    <a:pt x="1029683" y="0"/>
                  </a:lnTo>
                  <a:cubicBezTo>
                    <a:pt x="1053935" y="0"/>
                    <a:pt x="1077193" y="9634"/>
                    <a:pt x="1094342" y="26783"/>
                  </a:cubicBezTo>
                  <a:cubicBezTo>
                    <a:pt x="1111490" y="43931"/>
                    <a:pt x="1121124" y="67189"/>
                    <a:pt x="1121124" y="91441"/>
                  </a:cubicBezTo>
                  <a:lnTo>
                    <a:pt x="1121124" y="91441"/>
                  </a:lnTo>
                  <a:cubicBezTo>
                    <a:pt x="1121124" y="141943"/>
                    <a:pt x="1080184" y="182882"/>
                    <a:pt x="1029683" y="182882"/>
                  </a:cubicBezTo>
                  <a:lnTo>
                    <a:pt x="91441" y="182882"/>
                  </a:lnTo>
                  <a:cubicBezTo>
                    <a:pt x="40940" y="182882"/>
                    <a:pt x="0" y="141943"/>
                    <a:pt x="0" y="91441"/>
                  </a:cubicBezTo>
                  <a:lnTo>
                    <a:pt x="0" y="91441"/>
                  </a:lnTo>
                  <a:cubicBezTo>
                    <a:pt x="0" y="40940"/>
                    <a:pt x="40940" y="0"/>
                    <a:pt x="91441" y="0"/>
                  </a:cubicBezTo>
                  <a:close/>
                </a:path>
              </a:pathLst>
            </a:custGeom>
            <a:gradFill rotWithShape="true">
              <a:gsLst>
                <a:gs pos="0">
                  <a:srgbClr val="85BCE8">
                    <a:alpha val="100000"/>
                  </a:srgbClr>
                </a:gs>
                <a:gs pos="100000">
                  <a:srgbClr val="EBEBEB">
                    <a:alpha val="100000"/>
                  </a:srgbClr>
                </a:gs>
              </a:gsLst>
              <a:path path="circle">
                <a:fillToRect l="50000" r="50000" t="50000" b="50000"/>
              </a:path>
            </a:gradFill>
            <a:ln w="9525" cap="rnd">
              <a:gradFill>
                <a:gsLst>
                  <a:gs pos="0">
                    <a:srgbClr val="FFFFFF">
                      <a:alpha val="100000"/>
                    </a:srgbClr>
                  </a:gs>
                  <a:gs pos="100000">
                    <a:srgbClr val="84C7FC">
                      <a:alpha val="100000"/>
                    </a:srgbClr>
                  </a:gs>
                </a:gsLst>
                <a:path path="circle">
                  <a:fillToRect l="50000" r="50000" t="50000" b="50000"/>
                </a:path>
              </a:gradFill>
              <a:prstDash val="solid"/>
              <a:round/>
            </a:ln>
          </p:spPr>
        </p:sp>
        <p:sp>
          <p:nvSpPr>
            <p:cNvPr name="TextBox 5" id="5"/>
            <p:cNvSpPr txBox="true"/>
            <p:nvPr/>
          </p:nvSpPr>
          <p:spPr>
            <a:xfrm>
              <a:off x="0" y="0"/>
              <a:ext cx="1121124" cy="182882"/>
            </a:xfrm>
            <a:prstGeom prst="rect">
              <a:avLst/>
            </a:prstGeom>
          </p:spPr>
          <p:txBody>
            <a:bodyPr anchor="ctr" rtlCol="false" tIns="50800" lIns="50800" bIns="50800" rIns="50800"/>
            <a:lstStyle/>
            <a:p>
              <a:pPr algn="ctr">
                <a:lnSpc>
                  <a:spcPts val="3110"/>
                </a:lnSpc>
              </a:pPr>
              <a:r>
                <a:rPr lang="en-US" sz="3200">
                  <a:solidFill>
                    <a:srgbClr val="000000"/>
                  </a:solidFill>
                  <a:latin typeface="Arial Italics"/>
                </a:rPr>
                <a:t>Latar Belakang </a:t>
              </a:r>
            </a:p>
          </p:txBody>
        </p:sp>
      </p:grpSp>
      <p:grpSp>
        <p:nvGrpSpPr>
          <p:cNvPr name="Group 6" id="6"/>
          <p:cNvGrpSpPr/>
          <p:nvPr/>
        </p:nvGrpSpPr>
        <p:grpSpPr>
          <a:xfrm rot="0">
            <a:off x="754577" y="1781175"/>
            <a:ext cx="693599" cy="69359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E6E6"/>
            </a:solidFill>
          </p:spPr>
        </p:sp>
        <p:sp>
          <p:nvSpPr>
            <p:cNvPr name="TextBox 8" id="8"/>
            <p:cNvSpPr txBox="true"/>
            <p:nvPr/>
          </p:nvSpPr>
          <p:spPr>
            <a:xfrm>
              <a:off x="76200" y="-66675"/>
              <a:ext cx="660400" cy="803275"/>
            </a:xfrm>
            <a:prstGeom prst="rect">
              <a:avLst/>
            </a:prstGeom>
          </p:spPr>
          <p:txBody>
            <a:bodyPr anchor="ctr" rtlCol="false" tIns="50800" lIns="50800" bIns="50800" rIns="50800"/>
            <a:lstStyle/>
            <a:p>
              <a:pPr algn="ctr">
                <a:lnSpc>
                  <a:spcPts val="5039"/>
                </a:lnSpc>
              </a:pPr>
            </a:p>
          </p:txBody>
        </p:sp>
      </p:grpSp>
      <p:sp>
        <p:nvSpPr>
          <p:cNvPr name="Freeform 9" id="9"/>
          <p:cNvSpPr/>
          <p:nvPr/>
        </p:nvSpPr>
        <p:spPr>
          <a:xfrm flipH="false" flipV="false" rot="0">
            <a:off x="14617213" y="478770"/>
            <a:ext cx="3119674" cy="816630"/>
          </a:xfrm>
          <a:custGeom>
            <a:avLst/>
            <a:gdLst/>
            <a:ahLst/>
            <a:cxnLst/>
            <a:rect r="r" b="b" t="t" l="l"/>
            <a:pathLst>
              <a:path h="816630" w="3119674">
                <a:moveTo>
                  <a:pt x="0" y="0"/>
                </a:moveTo>
                <a:lnTo>
                  <a:pt x="3119674" y="0"/>
                </a:lnTo>
                <a:lnTo>
                  <a:pt x="3119674" y="816630"/>
                </a:lnTo>
                <a:lnTo>
                  <a:pt x="0" y="816630"/>
                </a:lnTo>
                <a:lnTo>
                  <a:pt x="0" y="0"/>
                </a:lnTo>
                <a:close/>
              </a:path>
            </a:pathLst>
          </a:custGeom>
          <a:blipFill>
            <a:blip r:embed="rId2"/>
            <a:stretch>
              <a:fillRect l="0" t="0" r="0" b="0"/>
            </a:stretch>
          </a:blipFill>
        </p:spPr>
      </p:sp>
      <p:sp>
        <p:nvSpPr>
          <p:cNvPr name="Freeform 10" id="10"/>
          <p:cNvSpPr/>
          <p:nvPr/>
        </p:nvSpPr>
        <p:spPr>
          <a:xfrm flipH="false" flipV="false" rot="0">
            <a:off x="-34290" y="3160644"/>
            <a:ext cx="638463" cy="7141879"/>
          </a:xfrm>
          <a:custGeom>
            <a:avLst/>
            <a:gdLst/>
            <a:ahLst/>
            <a:cxnLst/>
            <a:rect r="r" b="b" t="t" l="l"/>
            <a:pathLst>
              <a:path h="7141879" w="638463">
                <a:moveTo>
                  <a:pt x="0" y="0"/>
                </a:moveTo>
                <a:lnTo>
                  <a:pt x="638463" y="0"/>
                </a:lnTo>
                <a:lnTo>
                  <a:pt x="638463" y="7141879"/>
                </a:lnTo>
                <a:lnTo>
                  <a:pt x="0" y="7141879"/>
                </a:lnTo>
                <a:lnTo>
                  <a:pt x="0" y="0"/>
                </a:lnTo>
                <a:close/>
              </a:path>
            </a:pathLst>
          </a:custGeom>
          <a:blipFill>
            <a:blip r:embed="rId3"/>
            <a:stretch>
              <a:fillRect l="0" t="0" r="0" b="0"/>
            </a:stretch>
          </a:blipFill>
        </p:spPr>
      </p:sp>
      <p:grpSp>
        <p:nvGrpSpPr>
          <p:cNvPr name="Group 11" id="11"/>
          <p:cNvGrpSpPr/>
          <p:nvPr/>
        </p:nvGrpSpPr>
        <p:grpSpPr>
          <a:xfrm rot="0">
            <a:off x="1863460" y="2533546"/>
            <a:ext cx="4635725" cy="1866460"/>
            <a:chOff x="0" y="0"/>
            <a:chExt cx="6180967" cy="2488614"/>
          </a:xfrm>
        </p:grpSpPr>
        <p:grpSp>
          <p:nvGrpSpPr>
            <p:cNvPr name="Group 12" id="12"/>
            <p:cNvGrpSpPr/>
            <p:nvPr/>
          </p:nvGrpSpPr>
          <p:grpSpPr>
            <a:xfrm rot="0">
              <a:off x="0" y="578250"/>
              <a:ext cx="4582835" cy="1332113"/>
              <a:chOff x="0" y="0"/>
              <a:chExt cx="905251" cy="263133"/>
            </a:xfrm>
          </p:grpSpPr>
          <p:sp>
            <p:nvSpPr>
              <p:cNvPr name="Freeform 13" id="13"/>
              <p:cNvSpPr/>
              <p:nvPr/>
            </p:nvSpPr>
            <p:spPr>
              <a:xfrm flipH="false" flipV="false" rot="0">
                <a:off x="0" y="0"/>
                <a:ext cx="905251" cy="263133"/>
              </a:xfrm>
              <a:custGeom>
                <a:avLst/>
                <a:gdLst/>
                <a:ahLst/>
                <a:cxnLst/>
                <a:rect r="r" b="b" t="t" l="l"/>
                <a:pathLst>
                  <a:path h="263133" w="905251">
                    <a:moveTo>
                      <a:pt x="0" y="0"/>
                    </a:moveTo>
                    <a:lnTo>
                      <a:pt x="905251" y="0"/>
                    </a:lnTo>
                    <a:lnTo>
                      <a:pt x="905251" y="263133"/>
                    </a:lnTo>
                    <a:lnTo>
                      <a:pt x="0" y="263133"/>
                    </a:lnTo>
                    <a:close/>
                  </a:path>
                </a:pathLst>
              </a:custGeom>
              <a:solidFill>
                <a:srgbClr val="A5C3DB"/>
              </a:solidFill>
            </p:spPr>
          </p:sp>
          <p:sp>
            <p:nvSpPr>
              <p:cNvPr name="TextBox 14" id="14"/>
              <p:cNvSpPr txBox="true"/>
              <p:nvPr/>
            </p:nvSpPr>
            <p:spPr>
              <a:xfrm>
                <a:off x="0" y="-47625"/>
                <a:ext cx="905251" cy="310758"/>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91254" y="783932"/>
              <a:ext cx="3945163" cy="968375"/>
            </a:xfrm>
            <a:prstGeom prst="rect">
              <a:avLst/>
            </a:prstGeom>
          </p:spPr>
          <p:txBody>
            <a:bodyPr anchor="t" rtlCol="false" tIns="0" lIns="0" bIns="0" rIns="0">
              <a:spAutoFit/>
            </a:bodyPr>
            <a:lstStyle/>
            <a:p>
              <a:pPr algn="just">
                <a:lnSpc>
                  <a:spcPts val="5400"/>
                </a:lnSpc>
              </a:pPr>
              <a:r>
                <a:rPr lang="en-US" sz="5000">
                  <a:solidFill>
                    <a:srgbClr val="000000"/>
                  </a:solidFill>
                  <a:latin typeface="Alfa Slab One"/>
                </a:rPr>
                <a:t>Prediksi</a:t>
              </a:r>
            </a:p>
          </p:txBody>
        </p:sp>
        <p:sp>
          <p:nvSpPr>
            <p:cNvPr name="Freeform 16" id="16"/>
            <p:cNvSpPr/>
            <p:nvPr/>
          </p:nvSpPr>
          <p:spPr>
            <a:xfrm flipH="false" flipV="false" rot="0">
              <a:off x="3692353" y="0"/>
              <a:ext cx="2488614" cy="2488614"/>
            </a:xfrm>
            <a:custGeom>
              <a:avLst/>
              <a:gdLst/>
              <a:ahLst/>
              <a:cxnLst/>
              <a:rect r="r" b="b" t="t" l="l"/>
              <a:pathLst>
                <a:path h="2488614" w="2488614">
                  <a:moveTo>
                    <a:pt x="0" y="0"/>
                  </a:moveTo>
                  <a:lnTo>
                    <a:pt x="2488614" y="0"/>
                  </a:lnTo>
                  <a:lnTo>
                    <a:pt x="2488614" y="2488614"/>
                  </a:lnTo>
                  <a:lnTo>
                    <a:pt x="0" y="2488614"/>
                  </a:lnTo>
                  <a:lnTo>
                    <a:pt x="0" y="0"/>
                  </a:lnTo>
                  <a:close/>
                </a:path>
              </a:pathLst>
            </a:custGeom>
            <a:blipFill>
              <a:blip r:embed="rId4"/>
              <a:stretch>
                <a:fillRect l="0" t="0" r="0" b="0"/>
              </a:stretch>
            </a:blipFill>
          </p:spPr>
        </p:sp>
      </p:grpSp>
      <p:grpSp>
        <p:nvGrpSpPr>
          <p:cNvPr name="Group 17" id="17"/>
          <p:cNvGrpSpPr/>
          <p:nvPr/>
        </p:nvGrpSpPr>
        <p:grpSpPr>
          <a:xfrm rot="5400000">
            <a:off x="2895045" y="4177858"/>
            <a:ext cx="1300828" cy="1271726"/>
            <a:chOff x="0" y="0"/>
            <a:chExt cx="753997" cy="737128"/>
          </a:xfrm>
        </p:grpSpPr>
        <p:sp>
          <p:nvSpPr>
            <p:cNvPr name="Freeform 18" id="18"/>
            <p:cNvSpPr/>
            <p:nvPr/>
          </p:nvSpPr>
          <p:spPr>
            <a:xfrm flipH="false" flipV="false" rot="0">
              <a:off x="0" y="0"/>
              <a:ext cx="753997" cy="737128"/>
            </a:xfrm>
            <a:custGeom>
              <a:avLst/>
              <a:gdLst/>
              <a:ahLst/>
              <a:cxnLst/>
              <a:rect r="r" b="b" t="t" l="l"/>
              <a:pathLst>
                <a:path h="737128" w="753997">
                  <a:moveTo>
                    <a:pt x="753997" y="368564"/>
                  </a:moveTo>
                  <a:lnTo>
                    <a:pt x="347597" y="0"/>
                  </a:lnTo>
                  <a:lnTo>
                    <a:pt x="347597" y="203200"/>
                  </a:lnTo>
                  <a:lnTo>
                    <a:pt x="0" y="203200"/>
                  </a:lnTo>
                  <a:lnTo>
                    <a:pt x="0" y="533928"/>
                  </a:lnTo>
                  <a:lnTo>
                    <a:pt x="347597" y="533928"/>
                  </a:lnTo>
                  <a:lnTo>
                    <a:pt x="347597" y="737128"/>
                  </a:lnTo>
                  <a:lnTo>
                    <a:pt x="753997" y="368564"/>
                  </a:lnTo>
                  <a:close/>
                </a:path>
              </a:pathLst>
            </a:custGeom>
            <a:solidFill>
              <a:srgbClr val="404040"/>
            </a:solidFill>
          </p:spPr>
        </p:sp>
        <p:sp>
          <p:nvSpPr>
            <p:cNvPr name="TextBox 19" id="19"/>
            <p:cNvSpPr txBox="true"/>
            <p:nvPr/>
          </p:nvSpPr>
          <p:spPr>
            <a:xfrm>
              <a:off x="0" y="155575"/>
              <a:ext cx="652397" cy="378353"/>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2681061" y="5721310"/>
            <a:ext cx="1728798" cy="1728798"/>
          </a:xfrm>
          <a:custGeom>
            <a:avLst/>
            <a:gdLst/>
            <a:ahLst/>
            <a:cxnLst/>
            <a:rect r="r" b="b" t="t" l="l"/>
            <a:pathLst>
              <a:path h="1728798" w="1728798">
                <a:moveTo>
                  <a:pt x="0" y="0"/>
                </a:moveTo>
                <a:lnTo>
                  <a:pt x="1728797" y="0"/>
                </a:lnTo>
                <a:lnTo>
                  <a:pt x="1728797" y="1728798"/>
                </a:lnTo>
                <a:lnTo>
                  <a:pt x="0" y="1728798"/>
                </a:lnTo>
                <a:lnTo>
                  <a:pt x="0" y="0"/>
                </a:lnTo>
                <a:close/>
              </a:path>
            </a:pathLst>
          </a:custGeom>
          <a:blipFill>
            <a:blip r:embed="rId5"/>
            <a:stretch>
              <a:fillRect l="0" t="0" r="0" b="0"/>
            </a:stretch>
          </a:blipFill>
        </p:spPr>
      </p:sp>
      <p:grpSp>
        <p:nvGrpSpPr>
          <p:cNvPr name="Group 21" id="21"/>
          <p:cNvGrpSpPr/>
          <p:nvPr/>
        </p:nvGrpSpPr>
        <p:grpSpPr>
          <a:xfrm rot="0">
            <a:off x="1229070" y="7564408"/>
            <a:ext cx="4950890" cy="1978219"/>
            <a:chOff x="0" y="0"/>
            <a:chExt cx="6601187" cy="2637625"/>
          </a:xfrm>
        </p:grpSpPr>
        <p:grpSp>
          <p:nvGrpSpPr>
            <p:cNvPr name="Group 22" id="22"/>
            <p:cNvGrpSpPr/>
            <p:nvPr/>
          </p:nvGrpSpPr>
          <p:grpSpPr>
            <a:xfrm rot="0">
              <a:off x="0" y="0"/>
              <a:ext cx="6601187" cy="2637625"/>
              <a:chOff x="0" y="0"/>
              <a:chExt cx="1303938" cy="521012"/>
            </a:xfrm>
          </p:grpSpPr>
          <p:sp>
            <p:nvSpPr>
              <p:cNvPr name="Freeform 23" id="23"/>
              <p:cNvSpPr/>
              <p:nvPr/>
            </p:nvSpPr>
            <p:spPr>
              <a:xfrm flipH="false" flipV="false" rot="0">
                <a:off x="0" y="0"/>
                <a:ext cx="1303938" cy="521012"/>
              </a:xfrm>
              <a:custGeom>
                <a:avLst/>
                <a:gdLst/>
                <a:ahLst/>
                <a:cxnLst/>
                <a:rect r="r" b="b" t="t" l="l"/>
                <a:pathLst>
                  <a:path h="521012" w="1303938">
                    <a:moveTo>
                      <a:pt x="79751" y="0"/>
                    </a:moveTo>
                    <a:lnTo>
                      <a:pt x="1224187" y="0"/>
                    </a:lnTo>
                    <a:cubicBezTo>
                      <a:pt x="1245339" y="0"/>
                      <a:pt x="1265624" y="8402"/>
                      <a:pt x="1280580" y="23358"/>
                    </a:cubicBezTo>
                    <a:cubicBezTo>
                      <a:pt x="1295536" y="38315"/>
                      <a:pt x="1303938" y="58600"/>
                      <a:pt x="1303938" y="79751"/>
                    </a:cubicBezTo>
                    <a:lnTo>
                      <a:pt x="1303938" y="441261"/>
                    </a:lnTo>
                    <a:cubicBezTo>
                      <a:pt x="1303938" y="485307"/>
                      <a:pt x="1268233" y="521012"/>
                      <a:pt x="1224187" y="521012"/>
                    </a:cubicBezTo>
                    <a:lnTo>
                      <a:pt x="79751" y="521012"/>
                    </a:lnTo>
                    <a:cubicBezTo>
                      <a:pt x="35706" y="521012"/>
                      <a:pt x="0" y="485307"/>
                      <a:pt x="0" y="441261"/>
                    </a:cubicBezTo>
                    <a:lnTo>
                      <a:pt x="0" y="79751"/>
                    </a:lnTo>
                    <a:cubicBezTo>
                      <a:pt x="0" y="35706"/>
                      <a:pt x="35706" y="0"/>
                      <a:pt x="79751" y="0"/>
                    </a:cubicBezTo>
                    <a:close/>
                  </a:path>
                </a:pathLst>
              </a:custGeom>
              <a:solidFill>
                <a:srgbClr val="000000">
                  <a:alpha val="0"/>
                </a:srgbClr>
              </a:solidFill>
              <a:ln w="47625" cap="rnd">
                <a:solidFill>
                  <a:srgbClr val="243B90"/>
                </a:solidFill>
                <a:prstDash val="solid"/>
                <a:round/>
              </a:ln>
            </p:spPr>
          </p:sp>
          <p:sp>
            <p:nvSpPr>
              <p:cNvPr name="TextBox 24" id="24"/>
              <p:cNvSpPr txBox="true"/>
              <p:nvPr/>
            </p:nvSpPr>
            <p:spPr>
              <a:xfrm>
                <a:off x="0" y="-47625"/>
                <a:ext cx="1303938" cy="568637"/>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76780" y="440607"/>
              <a:ext cx="6432836" cy="1727836"/>
            </a:xfrm>
            <a:prstGeom prst="rect">
              <a:avLst/>
            </a:prstGeom>
          </p:spPr>
          <p:txBody>
            <a:bodyPr anchor="t" rtlCol="false" tIns="0" lIns="0" bIns="0" rIns="0">
              <a:spAutoFit/>
            </a:bodyPr>
            <a:lstStyle/>
            <a:p>
              <a:pPr algn="ctr">
                <a:lnSpc>
                  <a:spcPts val="3240"/>
                </a:lnSpc>
              </a:pPr>
              <a:r>
                <a:rPr lang="en-US" sz="3000">
                  <a:solidFill>
                    <a:srgbClr val="000000"/>
                  </a:solidFill>
                  <a:latin typeface="Arial Bold"/>
                </a:rPr>
                <a:t>Pembelajaran</a:t>
              </a:r>
              <a:r>
                <a:rPr lang="en-US" sz="3000">
                  <a:solidFill>
                    <a:srgbClr val="000000"/>
                  </a:solidFill>
                  <a:latin typeface="Arial"/>
                </a:rPr>
                <a:t> dari </a:t>
              </a:r>
              <a:r>
                <a:rPr lang="en-US" sz="3000">
                  <a:solidFill>
                    <a:srgbClr val="000000"/>
                  </a:solidFill>
                  <a:latin typeface="Arial Bold"/>
                </a:rPr>
                <a:t>data</a:t>
              </a:r>
              <a:r>
                <a:rPr lang="en-US" sz="3000">
                  <a:solidFill>
                    <a:srgbClr val="000000"/>
                  </a:solidFill>
                  <a:latin typeface="Arial"/>
                </a:rPr>
                <a:t> mengandalkan kemampuan </a:t>
              </a:r>
              <a:r>
                <a:rPr lang="en-US" sz="3000">
                  <a:solidFill>
                    <a:srgbClr val="000000"/>
                  </a:solidFill>
                  <a:latin typeface="Arial Bold"/>
                </a:rPr>
                <a:t>komputer</a:t>
              </a:r>
            </a:p>
          </p:txBody>
        </p:sp>
      </p:grpSp>
      <p:sp>
        <p:nvSpPr>
          <p:cNvPr name="AutoShape 26" id="26"/>
          <p:cNvSpPr/>
          <p:nvPr/>
        </p:nvSpPr>
        <p:spPr>
          <a:xfrm flipV="true">
            <a:off x="6833432" y="2474774"/>
            <a:ext cx="0" cy="7441807"/>
          </a:xfrm>
          <a:prstGeom prst="line">
            <a:avLst/>
          </a:prstGeom>
          <a:ln cap="flat" w="57150">
            <a:solidFill>
              <a:srgbClr val="3F3F3F"/>
            </a:solidFill>
            <a:prstDash val="lgDash"/>
            <a:headEnd type="none" len="sm" w="sm"/>
            <a:tailEnd type="none" len="sm" w="sm"/>
          </a:ln>
        </p:spPr>
      </p:sp>
      <p:sp>
        <p:nvSpPr>
          <p:cNvPr name="Freeform 27" id="27"/>
          <p:cNvSpPr/>
          <p:nvPr/>
        </p:nvSpPr>
        <p:spPr>
          <a:xfrm flipH="false" flipV="false" rot="0">
            <a:off x="7176332" y="3350171"/>
            <a:ext cx="2113964" cy="2113964"/>
          </a:xfrm>
          <a:custGeom>
            <a:avLst/>
            <a:gdLst/>
            <a:ahLst/>
            <a:cxnLst/>
            <a:rect r="r" b="b" t="t" l="l"/>
            <a:pathLst>
              <a:path h="2113964" w="2113964">
                <a:moveTo>
                  <a:pt x="0" y="0"/>
                </a:moveTo>
                <a:lnTo>
                  <a:pt x="2113964" y="0"/>
                </a:lnTo>
                <a:lnTo>
                  <a:pt x="2113964" y="2113964"/>
                </a:lnTo>
                <a:lnTo>
                  <a:pt x="0" y="2113964"/>
                </a:lnTo>
                <a:lnTo>
                  <a:pt x="0" y="0"/>
                </a:lnTo>
                <a:close/>
              </a:path>
            </a:pathLst>
          </a:custGeom>
          <a:blipFill>
            <a:blip r:embed="rId6"/>
            <a:stretch>
              <a:fillRect l="0" t="0" r="0" b="0"/>
            </a:stretch>
          </a:blipFill>
        </p:spPr>
      </p:sp>
      <p:grpSp>
        <p:nvGrpSpPr>
          <p:cNvPr name="Group 28" id="28"/>
          <p:cNvGrpSpPr/>
          <p:nvPr/>
        </p:nvGrpSpPr>
        <p:grpSpPr>
          <a:xfrm rot="0">
            <a:off x="7176332" y="1866528"/>
            <a:ext cx="2367532" cy="1698329"/>
            <a:chOff x="0" y="0"/>
            <a:chExt cx="3156709" cy="2264439"/>
          </a:xfrm>
        </p:grpSpPr>
        <p:grpSp>
          <p:nvGrpSpPr>
            <p:cNvPr name="Group 29" id="29"/>
            <p:cNvGrpSpPr/>
            <p:nvPr/>
          </p:nvGrpSpPr>
          <p:grpSpPr>
            <a:xfrm rot="0">
              <a:off x="0" y="0"/>
              <a:ext cx="3156709" cy="2264439"/>
              <a:chOff x="0" y="0"/>
              <a:chExt cx="902917" cy="647700"/>
            </a:xfrm>
          </p:grpSpPr>
          <p:sp>
            <p:nvSpPr>
              <p:cNvPr name="Freeform 30" id="30"/>
              <p:cNvSpPr/>
              <p:nvPr/>
            </p:nvSpPr>
            <p:spPr>
              <a:xfrm flipH="false" flipV="false" rot="0">
                <a:off x="0" y="0"/>
                <a:ext cx="902929" cy="647700"/>
              </a:xfrm>
              <a:custGeom>
                <a:avLst/>
                <a:gdLst/>
                <a:ahLst/>
                <a:cxnLst/>
                <a:rect r="r" b="b" t="t" l="l"/>
                <a:pathLst>
                  <a:path h="647700" w="902929">
                    <a:moveTo>
                      <a:pt x="618953" y="0"/>
                    </a:moveTo>
                    <a:lnTo>
                      <a:pt x="282407" y="0"/>
                    </a:lnTo>
                    <a:cubicBezTo>
                      <a:pt x="126426" y="0"/>
                      <a:pt x="0" y="123512"/>
                      <a:pt x="0" y="241300"/>
                    </a:cubicBezTo>
                    <a:cubicBezTo>
                      <a:pt x="0" y="322669"/>
                      <a:pt x="66279" y="417810"/>
                      <a:pt x="162037" y="461951"/>
                    </a:cubicBezTo>
                    <a:lnTo>
                      <a:pt x="162037" y="647700"/>
                    </a:lnTo>
                    <a:lnTo>
                      <a:pt x="353844" y="488232"/>
                    </a:lnTo>
                    <a:lnTo>
                      <a:pt x="618953" y="488232"/>
                    </a:lnTo>
                    <a:cubicBezTo>
                      <a:pt x="776480" y="488232"/>
                      <a:pt x="902917" y="364720"/>
                      <a:pt x="902917" y="241300"/>
                    </a:cubicBezTo>
                    <a:cubicBezTo>
                      <a:pt x="902929" y="123512"/>
                      <a:pt x="776480" y="0"/>
                      <a:pt x="618953" y="0"/>
                    </a:cubicBezTo>
                    <a:close/>
                  </a:path>
                </a:pathLst>
              </a:custGeom>
              <a:solidFill>
                <a:srgbClr val="A5C3DB"/>
              </a:solidFill>
            </p:spPr>
          </p:sp>
          <p:sp>
            <p:nvSpPr>
              <p:cNvPr name="TextBox 31" id="31"/>
              <p:cNvSpPr txBox="true"/>
              <p:nvPr/>
            </p:nvSpPr>
            <p:spPr>
              <a:xfrm>
                <a:off x="0" y="-9525"/>
                <a:ext cx="902917" cy="466725"/>
              </a:xfrm>
              <a:prstGeom prst="rect">
                <a:avLst/>
              </a:prstGeom>
            </p:spPr>
            <p:txBody>
              <a:bodyPr anchor="ctr" rtlCol="false" tIns="50800" lIns="50800" bIns="50800" rIns="50800"/>
              <a:lstStyle/>
              <a:p>
                <a:pPr algn="ctr">
                  <a:lnSpc>
                    <a:spcPts val="2660"/>
                  </a:lnSpc>
                </a:pPr>
              </a:p>
            </p:txBody>
          </p:sp>
        </p:grpSp>
        <p:sp>
          <p:nvSpPr>
            <p:cNvPr name="TextBox 32" id="32"/>
            <p:cNvSpPr txBox="true"/>
            <p:nvPr/>
          </p:nvSpPr>
          <p:spPr>
            <a:xfrm rot="0">
              <a:off x="460364" y="290359"/>
              <a:ext cx="2453080" cy="1216697"/>
            </a:xfrm>
            <a:prstGeom prst="rect">
              <a:avLst/>
            </a:prstGeom>
          </p:spPr>
          <p:txBody>
            <a:bodyPr anchor="t" rtlCol="false" tIns="0" lIns="0" bIns="0" rIns="0">
              <a:spAutoFit/>
            </a:bodyPr>
            <a:lstStyle/>
            <a:p>
              <a:pPr>
                <a:lnSpc>
                  <a:spcPts val="3356"/>
                </a:lnSpc>
              </a:pPr>
              <a:r>
                <a:rPr lang="en-US" sz="3108">
                  <a:solidFill>
                    <a:srgbClr val="000000"/>
                  </a:solidFill>
                  <a:latin typeface="Arial Bold"/>
                </a:rPr>
                <a:t>Decision </a:t>
              </a:r>
            </a:p>
            <a:p>
              <a:pPr>
                <a:lnSpc>
                  <a:spcPts val="3356"/>
                </a:lnSpc>
              </a:pPr>
              <a:r>
                <a:rPr lang="en-US" sz="3108">
                  <a:solidFill>
                    <a:srgbClr val="000000"/>
                  </a:solidFill>
                  <a:latin typeface="Arial Bold"/>
                </a:rPr>
                <a:t>Tree...</a:t>
              </a:r>
            </a:p>
          </p:txBody>
        </p:sp>
      </p:grpSp>
      <p:sp>
        <p:nvSpPr>
          <p:cNvPr name="AutoShape 33" id="33"/>
          <p:cNvSpPr/>
          <p:nvPr/>
        </p:nvSpPr>
        <p:spPr>
          <a:xfrm flipH="true">
            <a:off x="6833432" y="5549860"/>
            <a:ext cx="10903455" cy="0"/>
          </a:xfrm>
          <a:prstGeom prst="line">
            <a:avLst/>
          </a:prstGeom>
          <a:ln cap="flat" w="57150">
            <a:solidFill>
              <a:srgbClr val="3F3F3F"/>
            </a:solidFill>
            <a:prstDash val="lgDash"/>
            <a:headEnd type="none" len="sm" w="sm"/>
            <a:tailEnd type="none" len="sm" w="sm"/>
          </a:ln>
        </p:spPr>
      </p:sp>
      <p:grpSp>
        <p:nvGrpSpPr>
          <p:cNvPr name="Group 34" id="34"/>
          <p:cNvGrpSpPr/>
          <p:nvPr/>
        </p:nvGrpSpPr>
        <p:grpSpPr>
          <a:xfrm rot="0">
            <a:off x="9962964" y="1625134"/>
            <a:ext cx="7382123" cy="2181118"/>
            <a:chOff x="0" y="0"/>
            <a:chExt cx="9842830" cy="2908157"/>
          </a:xfrm>
        </p:grpSpPr>
        <p:grpSp>
          <p:nvGrpSpPr>
            <p:cNvPr name="Group 35" id="35"/>
            <p:cNvGrpSpPr/>
            <p:nvPr/>
          </p:nvGrpSpPr>
          <p:grpSpPr>
            <a:xfrm rot="0">
              <a:off x="643694" y="540482"/>
              <a:ext cx="9199136" cy="2057400"/>
              <a:chOff x="0" y="0"/>
              <a:chExt cx="1817113" cy="406400"/>
            </a:xfrm>
          </p:grpSpPr>
          <p:sp>
            <p:nvSpPr>
              <p:cNvPr name="Freeform 36" id="36"/>
              <p:cNvSpPr/>
              <p:nvPr/>
            </p:nvSpPr>
            <p:spPr>
              <a:xfrm flipH="false" flipV="false" rot="0">
                <a:off x="0" y="0"/>
                <a:ext cx="1817113" cy="406400"/>
              </a:xfrm>
              <a:custGeom>
                <a:avLst/>
                <a:gdLst/>
                <a:ahLst/>
                <a:cxnLst/>
                <a:rect r="r" b="b" t="t" l="l"/>
                <a:pathLst>
                  <a:path h="406400" w="1817113">
                    <a:moveTo>
                      <a:pt x="57228" y="0"/>
                    </a:moveTo>
                    <a:lnTo>
                      <a:pt x="1759885" y="0"/>
                    </a:lnTo>
                    <a:cubicBezTo>
                      <a:pt x="1791491" y="0"/>
                      <a:pt x="1817113" y="25622"/>
                      <a:pt x="1817113" y="57228"/>
                    </a:cubicBezTo>
                    <a:lnTo>
                      <a:pt x="1817113" y="349172"/>
                    </a:lnTo>
                    <a:cubicBezTo>
                      <a:pt x="1817113" y="380778"/>
                      <a:pt x="1791491" y="406400"/>
                      <a:pt x="1759885" y="406400"/>
                    </a:cubicBezTo>
                    <a:lnTo>
                      <a:pt x="57228" y="406400"/>
                    </a:lnTo>
                    <a:cubicBezTo>
                      <a:pt x="25622" y="406400"/>
                      <a:pt x="0" y="380778"/>
                      <a:pt x="0" y="349172"/>
                    </a:cubicBezTo>
                    <a:lnTo>
                      <a:pt x="0" y="57228"/>
                    </a:lnTo>
                    <a:cubicBezTo>
                      <a:pt x="0" y="25622"/>
                      <a:pt x="25622" y="0"/>
                      <a:pt x="57228" y="0"/>
                    </a:cubicBezTo>
                    <a:close/>
                  </a:path>
                </a:pathLst>
              </a:custGeom>
              <a:solidFill>
                <a:srgbClr val="9AC5F4"/>
              </a:solidFill>
            </p:spPr>
          </p:sp>
          <p:sp>
            <p:nvSpPr>
              <p:cNvPr name="TextBox 37" id="37"/>
              <p:cNvSpPr txBox="true"/>
              <p:nvPr/>
            </p:nvSpPr>
            <p:spPr>
              <a:xfrm>
                <a:off x="0" y="-47625"/>
                <a:ext cx="1817113" cy="454025"/>
              </a:xfrm>
              <a:prstGeom prst="rect">
                <a:avLst/>
              </a:prstGeom>
            </p:spPr>
            <p:txBody>
              <a:bodyPr anchor="ctr" rtlCol="false" tIns="50800" lIns="50800" bIns="50800" rIns="50800"/>
              <a:lstStyle/>
              <a:p>
                <a:pPr algn="ctr">
                  <a:lnSpc>
                    <a:spcPts val="2659"/>
                  </a:lnSpc>
                </a:pPr>
              </a:p>
            </p:txBody>
          </p:sp>
        </p:grpSp>
        <p:sp>
          <p:nvSpPr>
            <p:cNvPr name="Freeform 38" id="38"/>
            <p:cNvSpPr/>
            <p:nvPr/>
          </p:nvSpPr>
          <p:spPr>
            <a:xfrm flipH="false" flipV="false" rot="0">
              <a:off x="0" y="0"/>
              <a:ext cx="1901500" cy="1901500"/>
            </a:xfrm>
            <a:custGeom>
              <a:avLst/>
              <a:gdLst/>
              <a:ahLst/>
              <a:cxnLst/>
              <a:rect r="r" b="b" t="t" l="l"/>
              <a:pathLst>
                <a:path h="1901500" w="1901500">
                  <a:moveTo>
                    <a:pt x="0" y="0"/>
                  </a:moveTo>
                  <a:lnTo>
                    <a:pt x="1901500" y="0"/>
                  </a:lnTo>
                  <a:lnTo>
                    <a:pt x="1901500" y="1901500"/>
                  </a:lnTo>
                  <a:lnTo>
                    <a:pt x="0" y="1901500"/>
                  </a:lnTo>
                  <a:lnTo>
                    <a:pt x="0" y="0"/>
                  </a:lnTo>
                  <a:close/>
                </a:path>
              </a:pathLst>
            </a:custGeom>
            <a:blipFill>
              <a:blip r:embed="rId7"/>
              <a:stretch>
                <a:fillRect l="0" t="0" r="0" b="0"/>
              </a:stretch>
            </a:blipFill>
          </p:spPr>
        </p:sp>
        <p:sp>
          <p:nvSpPr>
            <p:cNvPr name="TextBox 39" id="39"/>
            <p:cNvSpPr txBox="true"/>
            <p:nvPr/>
          </p:nvSpPr>
          <p:spPr>
            <a:xfrm rot="0">
              <a:off x="2134913" y="704946"/>
              <a:ext cx="7334935" cy="1727836"/>
            </a:xfrm>
            <a:prstGeom prst="rect">
              <a:avLst/>
            </a:prstGeom>
          </p:spPr>
          <p:txBody>
            <a:bodyPr anchor="t" rtlCol="false" tIns="0" lIns="0" bIns="0" rIns="0">
              <a:spAutoFit/>
            </a:bodyPr>
            <a:lstStyle/>
            <a:p>
              <a:pPr algn="just">
                <a:lnSpc>
                  <a:spcPts val="3240"/>
                </a:lnSpc>
              </a:pPr>
              <a:r>
                <a:rPr lang="en-US" sz="3000">
                  <a:solidFill>
                    <a:srgbClr val="000000"/>
                  </a:solidFill>
                  <a:latin typeface="Arial"/>
                </a:rPr>
                <a:t>Ketahanan terhadap noise</a:t>
              </a:r>
            </a:p>
            <a:p>
              <a:pPr algn="just">
                <a:lnSpc>
                  <a:spcPts val="3240"/>
                </a:lnSpc>
              </a:pPr>
              <a:r>
                <a:rPr lang="en-US" sz="3000">
                  <a:solidFill>
                    <a:srgbClr val="000000"/>
                  </a:solidFill>
                  <a:latin typeface="Arial"/>
                </a:rPr>
                <a:t>Biaya komputasi rendah</a:t>
              </a:r>
            </a:p>
            <a:p>
              <a:pPr algn="just">
                <a:lnSpc>
                  <a:spcPts val="3240"/>
                </a:lnSpc>
              </a:pPr>
              <a:r>
                <a:rPr lang="en-US" sz="3000">
                  <a:solidFill>
                    <a:srgbClr val="000000"/>
                  </a:solidFill>
                  <a:latin typeface="Arial"/>
                </a:rPr>
                <a:t>Mampu menangani fitur berlebih</a:t>
              </a:r>
            </a:p>
          </p:txBody>
        </p:sp>
        <p:sp>
          <p:nvSpPr>
            <p:cNvPr name="Freeform 40" id="40"/>
            <p:cNvSpPr/>
            <p:nvPr/>
          </p:nvSpPr>
          <p:spPr>
            <a:xfrm flipH="false" flipV="false" rot="0">
              <a:off x="950750" y="1957407"/>
              <a:ext cx="950750" cy="950750"/>
            </a:xfrm>
            <a:custGeom>
              <a:avLst/>
              <a:gdLst/>
              <a:ahLst/>
              <a:cxnLst/>
              <a:rect r="r" b="b" t="t" l="l"/>
              <a:pathLst>
                <a:path h="950750" w="950750">
                  <a:moveTo>
                    <a:pt x="0" y="0"/>
                  </a:moveTo>
                  <a:lnTo>
                    <a:pt x="950750" y="0"/>
                  </a:lnTo>
                  <a:lnTo>
                    <a:pt x="950750" y="950750"/>
                  </a:lnTo>
                  <a:lnTo>
                    <a:pt x="0" y="950750"/>
                  </a:lnTo>
                  <a:lnTo>
                    <a:pt x="0" y="0"/>
                  </a:lnTo>
                  <a:close/>
                </a:path>
              </a:pathLst>
            </a:custGeom>
            <a:blipFill>
              <a:blip r:embed="rId7"/>
              <a:stretch>
                <a:fillRect l="0" t="0" r="0" b="0"/>
              </a:stretch>
            </a:blipFill>
          </p:spPr>
        </p:sp>
      </p:grpSp>
      <p:grpSp>
        <p:nvGrpSpPr>
          <p:cNvPr name="Group 41" id="41"/>
          <p:cNvGrpSpPr/>
          <p:nvPr/>
        </p:nvGrpSpPr>
        <p:grpSpPr>
          <a:xfrm rot="0">
            <a:off x="10048751" y="3920551"/>
            <a:ext cx="7296336" cy="1274090"/>
            <a:chOff x="0" y="0"/>
            <a:chExt cx="9728448" cy="1698786"/>
          </a:xfrm>
        </p:grpSpPr>
        <p:grpSp>
          <p:nvGrpSpPr>
            <p:cNvPr name="Group 42" id="42"/>
            <p:cNvGrpSpPr/>
            <p:nvPr/>
          </p:nvGrpSpPr>
          <p:grpSpPr>
            <a:xfrm rot="0">
              <a:off x="529311" y="392363"/>
              <a:ext cx="9199136" cy="1306424"/>
              <a:chOff x="0" y="0"/>
              <a:chExt cx="1817113" cy="258059"/>
            </a:xfrm>
          </p:grpSpPr>
          <p:sp>
            <p:nvSpPr>
              <p:cNvPr name="Freeform 43" id="43"/>
              <p:cNvSpPr/>
              <p:nvPr/>
            </p:nvSpPr>
            <p:spPr>
              <a:xfrm flipH="false" flipV="false" rot="0">
                <a:off x="0" y="0"/>
                <a:ext cx="1817113" cy="258059"/>
              </a:xfrm>
              <a:custGeom>
                <a:avLst/>
                <a:gdLst/>
                <a:ahLst/>
                <a:cxnLst/>
                <a:rect r="r" b="b" t="t" l="l"/>
                <a:pathLst>
                  <a:path h="258059" w="1817113">
                    <a:moveTo>
                      <a:pt x="57228" y="0"/>
                    </a:moveTo>
                    <a:lnTo>
                      <a:pt x="1759885" y="0"/>
                    </a:lnTo>
                    <a:cubicBezTo>
                      <a:pt x="1791491" y="0"/>
                      <a:pt x="1817113" y="25622"/>
                      <a:pt x="1817113" y="57228"/>
                    </a:cubicBezTo>
                    <a:lnTo>
                      <a:pt x="1817113" y="200831"/>
                    </a:lnTo>
                    <a:cubicBezTo>
                      <a:pt x="1817113" y="232437"/>
                      <a:pt x="1791491" y="258059"/>
                      <a:pt x="1759885" y="258059"/>
                    </a:cubicBezTo>
                    <a:lnTo>
                      <a:pt x="57228" y="258059"/>
                    </a:lnTo>
                    <a:cubicBezTo>
                      <a:pt x="25622" y="258059"/>
                      <a:pt x="0" y="232437"/>
                      <a:pt x="0" y="200831"/>
                    </a:cubicBezTo>
                    <a:lnTo>
                      <a:pt x="0" y="57228"/>
                    </a:lnTo>
                    <a:cubicBezTo>
                      <a:pt x="0" y="25622"/>
                      <a:pt x="25622" y="0"/>
                      <a:pt x="57228" y="0"/>
                    </a:cubicBezTo>
                    <a:close/>
                  </a:path>
                </a:pathLst>
              </a:custGeom>
              <a:solidFill>
                <a:srgbClr val="9AC5F4"/>
              </a:solidFill>
            </p:spPr>
          </p:sp>
          <p:sp>
            <p:nvSpPr>
              <p:cNvPr name="TextBox 44" id="44"/>
              <p:cNvSpPr txBox="true"/>
              <p:nvPr/>
            </p:nvSpPr>
            <p:spPr>
              <a:xfrm>
                <a:off x="0" y="-47625"/>
                <a:ext cx="1817113" cy="305684"/>
              </a:xfrm>
              <a:prstGeom prst="rect">
                <a:avLst/>
              </a:prstGeom>
            </p:spPr>
            <p:txBody>
              <a:bodyPr anchor="ctr" rtlCol="false" tIns="50800" lIns="50800" bIns="50800" rIns="50800"/>
              <a:lstStyle/>
              <a:p>
                <a:pPr algn="ctr">
                  <a:lnSpc>
                    <a:spcPts val="2659"/>
                  </a:lnSpc>
                </a:pPr>
              </a:p>
            </p:txBody>
          </p:sp>
        </p:grpSp>
        <p:sp>
          <p:nvSpPr>
            <p:cNvPr name="Freeform 45" id="45"/>
            <p:cNvSpPr/>
            <p:nvPr/>
          </p:nvSpPr>
          <p:spPr>
            <a:xfrm flipH="false" flipV="false" rot="0">
              <a:off x="0" y="0"/>
              <a:ext cx="1698786" cy="1698786"/>
            </a:xfrm>
            <a:custGeom>
              <a:avLst/>
              <a:gdLst/>
              <a:ahLst/>
              <a:cxnLst/>
              <a:rect r="r" b="b" t="t" l="l"/>
              <a:pathLst>
                <a:path h="1698786" w="1698786">
                  <a:moveTo>
                    <a:pt x="0" y="0"/>
                  </a:moveTo>
                  <a:lnTo>
                    <a:pt x="1698786" y="0"/>
                  </a:lnTo>
                  <a:lnTo>
                    <a:pt x="1698786" y="1698786"/>
                  </a:lnTo>
                  <a:lnTo>
                    <a:pt x="0" y="1698786"/>
                  </a:lnTo>
                  <a:lnTo>
                    <a:pt x="0" y="0"/>
                  </a:lnTo>
                  <a:close/>
                </a:path>
              </a:pathLst>
            </a:custGeom>
            <a:blipFill>
              <a:blip r:embed="rId8"/>
              <a:stretch>
                <a:fillRect l="0" t="0" r="0" b="0"/>
              </a:stretch>
            </a:blipFill>
          </p:spPr>
        </p:sp>
        <p:sp>
          <p:nvSpPr>
            <p:cNvPr name="TextBox 46" id="46"/>
            <p:cNvSpPr txBox="true"/>
            <p:nvPr/>
          </p:nvSpPr>
          <p:spPr>
            <a:xfrm rot="0">
              <a:off x="1966890" y="713469"/>
              <a:ext cx="7442217" cy="635636"/>
            </a:xfrm>
            <a:prstGeom prst="rect">
              <a:avLst/>
            </a:prstGeom>
          </p:spPr>
          <p:txBody>
            <a:bodyPr anchor="t" rtlCol="false" tIns="0" lIns="0" bIns="0" rIns="0">
              <a:spAutoFit/>
            </a:bodyPr>
            <a:lstStyle/>
            <a:p>
              <a:pPr>
                <a:lnSpc>
                  <a:spcPts val="3240"/>
                </a:lnSpc>
              </a:pPr>
              <a:r>
                <a:rPr lang="en-US" sz="3000">
                  <a:solidFill>
                    <a:srgbClr val="000000"/>
                  </a:solidFill>
                  <a:latin typeface="Arial"/>
                </a:rPr>
                <a:t>Data latih dengan prediksi lemah</a:t>
              </a:r>
            </a:p>
          </p:txBody>
        </p:sp>
      </p:grpSp>
      <p:sp>
        <p:nvSpPr>
          <p:cNvPr name="Freeform 47" id="47"/>
          <p:cNvSpPr/>
          <p:nvPr/>
        </p:nvSpPr>
        <p:spPr>
          <a:xfrm flipH="false" flipV="false" rot="0">
            <a:off x="6999717" y="7450108"/>
            <a:ext cx="2467194" cy="2467194"/>
          </a:xfrm>
          <a:custGeom>
            <a:avLst/>
            <a:gdLst/>
            <a:ahLst/>
            <a:cxnLst/>
            <a:rect r="r" b="b" t="t" l="l"/>
            <a:pathLst>
              <a:path h="2467194" w="2467194">
                <a:moveTo>
                  <a:pt x="0" y="0"/>
                </a:moveTo>
                <a:lnTo>
                  <a:pt x="2467194" y="0"/>
                </a:lnTo>
                <a:lnTo>
                  <a:pt x="2467194" y="2467194"/>
                </a:lnTo>
                <a:lnTo>
                  <a:pt x="0" y="2467194"/>
                </a:lnTo>
                <a:lnTo>
                  <a:pt x="0" y="0"/>
                </a:lnTo>
                <a:close/>
              </a:path>
            </a:pathLst>
          </a:custGeom>
          <a:blipFill>
            <a:blip r:embed="rId9"/>
            <a:stretch>
              <a:fillRect l="0" t="0" r="0" b="0"/>
            </a:stretch>
          </a:blipFill>
        </p:spPr>
      </p:sp>
      <p:grpSp>
        <p:nvGrpSpPr>
          <p:cNvPr name="Group 48" id="48"/>
          <p:cNvGrpSpPr/>
          <p:nvPr/>
        </p:nvGrpSpPr>
        <p:grpSpPr>
          <a:xfrm rot="0">
            <a:off x="9757262" y="7141159"/>
            <a:ext cx="7979625" cy="2544966"/>
            <a:chOff x="0" y="0"/>
            <a:chExt cx="10639500" cy="3393288"/>
          </a:xfrm>
        </p:grpSpPr>
        <p:grpSp>
          <p:nvGrpSpPr>
            <p:cNvPr name="Group 49" id="49"/>
            <p:cNvGrpSpPr/>
            <p:nvPr/>
          </p:nvGrpSpPr>
          <p:grpSpPr>
            <a:xfrm rot="0">
              <a:off x="0" y="0"/>
              <a:ext cx="10639500" cy="3393288"/>
              <a:chOff x="0" y="0"/>
              <a:chExt cx="2101630" cy="670279"/>
            </a:xfrm>
          </p:grpSpPr>
          <p:sp>
            <p:nvSpPr>
              <p:cNvPr name="Freeform 50" id="50"/>
              <p:cNvSpPr/>
              <p:nvPr/>
            </p:nvSpPr>
            <p:spPr>
              <a:xfrm flipH="false" flipV="false" rot="0">
                <a:off x="0" y="0"/>
                <a:ext cx="2101630" cy="670279"/>
              </a:xfrm>
              <a:custGeom>
                <a:avLst/>
                <a:gdLst/>
                <a:ahLst/>
                <a:cxnLst/>
                <a:rect r="r" b="b" t="t" l="l"/>
                <a:pathLst>
                  <a:path h="670279" w="2101630">
                    <a:moveTo>
                      <a:pt x="49481" y="0"/>
                    </a:moveTo>
                    <a:lnTo>
                      <a:pt x="2052149" y="0"/>
                    </a:lnTo>
                    <a:cubicBezTo>
                      <a:pt x="2065272" y="0"/>
                      <a:pt x="2077858" y="5213"/>
                      <a:pt x="2087137" y="14493"/>
                    </a:cubicBezTo>
                    <a:cubicBezTo>
                      <a:pt x="2096417" y="23772"/>
                      <a:pt x="2101630" y="36358"/>
                      <a:pt x="2101630" y="49481"/>
                    </a:cubicBezTo>
                    <a:lnTo>
                      <a:pt x="2101630" y="620798"/>
                    </a:lnTo>
                    <a:cubicBezTo>
                      <a:pt x="2101630" y="648126"/>
                      <a:pt x="2079476" y="670279"/>
                      <a:pt x="2052149" y="670279"/>
                    </a:cubicBezTo>
                    <a:lnTo>
                      <a:pt x="49481" y="670279"/>
                    </a:lnTo>
                    <a:cubicBezTo>
                      <a:pt x="22153" y="670279"/>
                      <a:pt x="0" y="648126"/>
                      <a:pt x="0" y="620798"/>
                    </a:cubicBezTo>
                    <a:lnTo>
                      <a:pt x="0" y="49481"/>
                    </a:lnTo>
                    <a:cubicBezTo>
                      <a:pt x="0" y="22153"/>
                      <a:pt x="22153" y="0"/>
                      <a:pt x="49481" y="0"/>
                    </a:cubicBezTo>
                    <a:close/>
                  </a:path>
                </a:pathLst>
              </a:custGeom>
              <a:solidFill>
                <a:srgbClr val="000000">
                  <a:alpha val="0"/>
                </a:srgbClr>
              </a:solidFill>
              <a:ln w="47625" cap="rnd">
                <a:solidFill>
                  <a:srgbClr val="243B90"/>
                </a:solidFill>
                <a:prstDash val="solid"/>
                <a:round/>
              </a:ln>
            </p:spPr>
          </p:sp>
          <p:sp>
            <p:nvSpPr>
              <p:cNvPr name="TextBox 51" id="51"/>
              <p:cNvSpPr txBox="true"/>
              <p:nvPr/>
            </p:nvSpPr>
            <p:spPr>
              <a:xfrm>
                <a:off x="0" y="-47625"/>
                <a:ext cx="2101630" cy="717904"/>
              </a:xfrm>
              <a:prstGeom prst="rect">
                <a:avLst/>
              </a:prstGeom>
            </p:spPr>
            <p:txBody>
              <a:bodyPr anchor="ctr" rtlCol="false" tIns="50800" lIns="50800" bIns="50800" rIns="50800"/>
              <a:lstStyle/>
              <a:p>
                <a:pPr algn="ctr">
                  <a:lnSpc>
                    <a:spcPts val="2659"/>
                  </a:lnSpc>
                </a:pPr>
              </a:p>
            </p:txBody>
          </p:sp>
        </p:grpSp>
        <p:sp>
          <p:nvSpPr>
            <p:cNvPr name="TextBox 52" id="52"/>
            <p:cNvSpPr txBox="true"/>
            <p:nvPr/>
          </p:nvSpPr>
          <p:spPr>
            <a:xfrm rot="0">
              <a:off x="439813" y="272339"/>
              <a:ext cx="9759874" cy="2820036"/>
            </a:xfrm>
            <a:prstGeom prst="rect">
              <a:avLst/>
            </a:prstGeom>
          </p:spPr>
          <p:txBody>
            <a:bodyPr anchor="t" rtlCol="false" tIns="0" lIns="0" bIns="0" rIns="0">
              <a:spAutoFit/>
            </a:bodyPr>
            <a:lstStyle/>
            <a:p>
              <a:pPr algn="ctr">
                <a:lnSpc>
                  <a:spcPts val="3240"/>
                </a:lnSpc>
              </a:pPr>
              <a:r>
                <a:rPr lang="en-US" sz="3000">
                  <a:solidFill>
                    <a:srgbClr val="000000"/>
                  </a:solidFill>
                  <a:latin typeface="Arial Bold"/>
                </a:rPr>
                <a:t>Algoritma pembelajaran</a:t>
              </a:r>
              <a:r>
                <a:rPr lang="en-US" sz="3000">
                  <a:solidFill>
                    <a:srgbClr val="000000"/>
                  </a:solidFill>
                  <a:latin typeface="Arial"/>
                </a:rPr>
                <a:t> yang </a:t>
              </a:r>
              <a:r>
                <a:rPr lang="en-US" sz="3000">
                  <a:solidFill>
                    <a:srgbClr val="000000"/>
                  </a:solidFill>
                  <a:latin typeface="Arial Bold"/>
                </a:rPr>
                <a:t>dibangun</a:t>
              </a:r>
              <a:r>
                <a:rPr lang="en-US" sz="3000">
                  <a:solidFill>
                    <a:srgbClr val="000000"/>
                  </a:solidFill>
                  <a:latin typeface="Arial"/>
                </a:rPr>
                <a:t> dari </a:t>
              </a:r>
              <a:r>
                <a:rPr lang="en-US" sz="3000">
                  <a:solidFill>
                    <a:srgbClr val="000000"/>
                  </a:solidFill>
                  <a:latin typeface="Arial Bold"/>
                </a:rPr>
                <a:t>beberapa model</a:t>
              </a:r>
              <a:r>
                <a:rPr lang="en-US" sz="3000">
                  <a:solidFill>
                    <a:srgbClr val="000000"/>
                  </a:solidFill>
                  <a:latin typeface="Arial"/>
                </a:rPr>
                <a:t> pengklasifikasi atau prediksi dengan </a:t>
              </a:r>
              <a:r>
                <a:rPr lang="en-US" sz="3000">
                  <a:solidFill>
                    <a:srgbClr val="000000"/>
                  </a:solidFill>
                  <a:latin typeface="Arial Bold"/>
                </a:rPr>
                <a:t>tujuan</a:t>
              </a:r>
              <a:r>
                <a:rPr lang="en-US" sz="3000">
                  <a:solidFill>
                    <a:srgbClr val="000000"/>
                  </a:solidFill>
                  <a:latin typeface="Arial"/>
                </a:rPr>
                <a:t> untuk menghasilkan </a:t>
              </a:r>
              <a:r>
                <a:rPr lang="en-US" sz="3000">
                  <a:solidFill>
                    <a:srgbClr val="000000"/>
                  </a:solidFill>
                  <a:latin typeface="Arial Bold"/>
                </a:rPr>
                <a:t>akurasi</a:t>
              </a:r>
              <a:r>
                <a:rPr lang="en-US" sz="3000">
                  <a:solidFill>
                    <a:srgbClr val="000000"/>
                  </a:solidFill>
                  <a:latin typeface="Arial"/>
                </a:rPr>
                <a:t> dan </a:t>
              </a:r>
              <a:r>
                <a:rPr lang="en-US" sz="3000">
                  <a:solidFill>
                    <a:srgbClr val="000000"/>
                  </a:solidFill>
                  <a:latin typeface="Arial Bold"/>
                </a:rPr>
                <a:t>stabilitas</a:t>
              </a:r>
              <a:r>
                <a:rPr lang="en-US" sz="3000">
                  <a:solidFill>
                    <a:srgbClr val="000000"/>
                  </a:solidFill>
                  <a:latin typeface="Arial"/>
                </a:rPr>
                <a:t> yang lebih </a:t>
              </a:r>
              <a:r>
                <a:rPr lang="en-US" sz="3000">
                  <a:solidFill>
                    <a:srgbClr val="000000"/>
                  </a:solidFill>
                  <a:latin typeface="Arial Bold"/>
                </a:rPr>
                <a:t>tinggi</a:t>
              </a:r>
            </a:p>
          </p:txBody>
        </p:sp>
      </p:grpSp>
      <p:grpSp>
        <p:nvGrpSpPr>
          <p:cNvPr name="Group 53" id="53"/>
          <p:cNvGrpSpPr/>
          <p:nvPr/>
        </p:nvGrpSpPr>
        <p:grpSpPr>
          <a:xfrm rot="0">
            <a:off x="7645102" y="5897823"/>
            <a:ext cx="8531948" cy="833761"/>
            <a:chOff x="0" y="0"/>
            <a:chExt cx="2247097" cy="219591"/>
          </a:xfrm>
        </p:grpSpPr>
        <p:sp>
          <p:nvSpPr>
            <p:cNvPr name="Freeform 54" id="54"/>
            <p:cNvSpPr/>
            <p:nvPr/>
          </p:nvSpPr>
          <p:spPr>
            <a:xfrm flipH="false" flipV="false" rot="0">
              <a:off x="0" y="0"/>
              <a:ext cx="2247098" cy="219591"/>
            </a:xfrm>
            <a:custGeom>
              <a:avLst/>
              <a:gdLst/>
              <a:ahLst/>
              <a:cxnLst/>
              <a:rect r="r" b="b" t="t" l="l"/>
              <a:pathLst>
                <a:path h="219591" w="2247098">
                  <a:moveTo>
                    <a:pt x="0" y="0"/>
                  </a:moveTo>
                  <a:lnTo>
                    <a:pt x="2247098" y="0"/>
                  </a:lnTo>
                  <a:lnTo>
                    <a:pt x="2247098" y="219591"/>
                  </a:lnTo>
                  <a:lnTo>
                    <a:pt x="0" y="219591"/>
                  </a:lnTo>
                  <a:close/>
                </a:path>
              </a:pathLst>
            </a:custGeom>
            <a:solidFill>
              <a:srgbClr val="A5C3DB"/>
            </a:solidFill>
          </p:spPr>
        </p:sp>
        <p:sp>
          <p:nvSpPr>
            <p:cNvPr name="TextBox 55" id="55"/>
            <p:cNvSpPr txBox="true"/>
            <p:nvPr/>
          </p:nvSpPr>
          <p:spPr>
            <a:xfrm>
              <a:off x="0" y="-47625"/>
              <a:ext cx="2247097" cy="267216"/>
            </a:xfrm>
            <a:prstGeom prst="rect">
              <a:avLst/>
            </a:prstGeom>
          </p:spPr>
          <p:txBody>
            <a:bodyPr anchor="ctr" rtlCol="false" tIns="50800" lIns="50800" bIns="50800" rIns="50800"/>
            <a:lstStyle/>
            <a:p>
              <a:pPr algn="ctr">
                <a:lnSpc>
                  <a:spcPts val="2659"/>
                </a:lnSpc>
              </a:pPr>
            </a:p>
          </p:txBody>
        </p:sp>
      </p:grpSp>
      <p:sp>
        <p:nvSpPr>
          <p:cNvPr name="Freeform 56" id="56"/>
          <p:cNvSpPr/>
          <p:nvPr/>
        </p:nvSpPr>
        <p:spPr>
          <a:xfrm flipH="false" flipV="false" rot="0">
            <a:off x="15730255" y="5895144"/>
            <a:ext cx="836440" cy="836440"/>
          </a:xfrm>
          <a:custGeom>
            <a:avLst/>
            <a:gdLst/>
            <a:ahLst/>
            <a:cxnLst/>
            <a:rect r="r" b="b" t="t" l="l"/>
            <a:pathLst>
              <a:path h="836440" w="836440">
                <a:moveTo>
                  <a:pt x="0" y="0"/>
                </a:moveTo>
                <a:lnTo>
                  <a:pt x="836440" y="0"/>
                </a:lnTo>
                <a:lnTo>
                  <a:pt x="836440" y="836440"/>
                </a:lnTo>
                <a:lnTo>
                  <a:pt x="0" y="836440"/>
                </a:lnTo>
                <a:lnTo>
                  <a:pt x="0" y="0"/>
                </a:lnTo>
                <a:close/>
              </a:path>
            </a:pathLst>
          </a:custGeom>
          <a:blipFill>
            <a:blip r:embed="rId10"/>
            <a:stretch>
              <a:fillRect l="0" t="0" r="0" b="0"/>
            </a:stretch>
          </a:blipFill>
        </p:spPr>
      </p:sp>
      <p:sp>
        <p:nvSpPr>
          <p:cNvPr name="TextBox 57" id="57"/>
          <p:cNvSpPr txBox="true"/>
          <p:nvPr/>
        </p:nvSpPr>
        <p:spPr>
          <a:xfrm rot="0">
            <a:off x="754577" y="579120"/>
            <a:ext cx="11795760" cy="716280"/>
          </a:xfrm>
          <a:prstGeom prst="rect">
            <a:avLst/>
          </a:prstGeom>
        </p:spPr>
        <p:txBody>
          <a:bodyPr anchor="t" rtlCol="false" tIns="0" lIns="0" bIns="0" rIns="0">
            <a:spAutoFit/>
          </a:bodyPr>
          <a:lstStyle/>
          <a:p>
            <a:pPr algn="l">
              <a:lnSpc>
                <a:spcPts val="4860"/>
              </a:lnSpc>
            </a:pPr>
            <a:r>
              <a:rPr lang="en-US" sz="4500">
                <a:solidFill>
                  <a:srgbClr val="404040"/>
                </a:solidFill>
                <a:latin typeface="Arial Bold"/>
              </a:rPr>
              <a:t>PENDAHULUAN</a:t>
            </a:r>
          </a:p>
        </p:txBody>
      </p:sp>
      <p:sp>
        <p:nvSpPr>
          <p:cNvPr name="TextBox 58" id="58"/>
          <p:cNvSpPr txBox="true"/>
          <p:nvPr/>
        </p:nvSpPr>
        <p:spPr>
          <a:xfrm rot="0">
            <a:off x="916502" y="1828428"/>
            <a:ext cx="385073" cy="705118"/>
          </a:xfrm>
          <a:prstGeom prst="rect">
            <a:avLst/>
          </a:prstGeom>
        </p:spPr>
        <p:txBody>
          <a:bodyPr anchor="t" rtlCol="false" tIns="0" lIns="0" bIns="0" rIns="0">
            <a:spAutoFit/>
          </a:bodyPr>
          <a:lstStyle/>
          <a:p>
            <a:pPr algn="l">
              <a:lnSpc>
                <a:spcPts val="4743"/>
              </a:lnSpc>
            </a:pPr>
            <a:r>
              <a:rPr lang="en-US" sz="4392">
                <a:solidFill>
                  <a:srgbClr val="000000"/>
                </a:solidFill>
                <a:latin typeface="Arial Bold"/>
              </a:rPr>
              <a:t>1</a:t>
            </a:r>
          </a:p>
        </p:txBody>
      </p:sp>
      <p:sp>
        <p:nvSpPr>
          <p:cNvPr name="TextBox 59" id="59"/>
          <p:cNvSpPr txBox="true"/>
          <p:nvPr/>
        </p:nvSpPr>
        <p:spPr>
          <a:xfrm rot="0">
            <a:off x="3545460" y="9637876"/>
            <a:ext cx="2623121" cy="379477"/>
          </a:xfrm>
          <a:prstGeom prst="rect">
            <a:avLst/>
          </a:prstGeom>
        </p:spPr>
        <p:txBody>
          <a:bodyPr anchor="t" rtlCol="false" tIns="0" lIns="0" bIns="0" rIns="0">
            <a:spAutoFit/>
          </a:bodyPr>
          <a:lstStyle/>
          <a:p>
            <a:pPr>
              <a:lnSpc>
                <a:spcPts val="2592"/>
              </a:lnSpc>
            </a:pPr>
            <a:r>
              <a:rPr lang="en-US" sz="2400">
                <a:solidFill>
                  <a:srgbClr val="000000"/>
                </a:solidFill>
                <a:latin typeface="Arial"/>
              </a:rPr>
              <a:t>(Barros </a:t>
            </a:r>
            <a:r>
              <a:rPr lang="en-US" sz="2400">
                <a:solidFill>
                  <a:srgbClr val="000000"/>
                </a:solidFill>
                <a:latin typeface="Arial Italics"/>
              </a:rPr>
              <a:t>et al</a:t>
            </a:r>
            <a:r>
              <a:rPr lang="en-US" sz="2400">
                <a:solidFill>
                  <a:srgbClr val="000000"/>
                </a:solidFill>
                <a:latin typeface="Arial"/>
              </a:rPr>
              <a:t>. 2011)</a:t>
            </a:r>
          </a:p>
        </p:txBody>
      </p:sp>
      <p:sp>
        <p:nvSpPr>
          <p:cNvPr name="TextBox 60" id="60"/>
          <p:cNvSpPr txBox="true"/>
          <p:nvPr/>
        </p:nvSpPr>
        <p:spPr>
          <a:xfrm rot="0">
            <a:off x="13826378" y="3721288"/>
            <a:ext cx="3910509" cy="379477"/>
          </a:xfrm>
          <a:prstGeom prst="rect">
            <a:avLst/>
          </a:prstGeom>
        </p:spPr>
        <p:txBody>
          <a:bodyPr anchor="t" rtlCol="false" tIns="0" lIns="0" bIns="0" rIns="0">
            <a:spAutoFit/>
          </a:bodyPr>
          <a:lstStyle/>
          <a:p>
            <a:pPr>
              <a:lnSpc>
                <a:spcPts val="2592"/>
              </a:lnSpc>
            </a:pPr>
            <a:r>
              <a:rPr lang="en-US" sz="2400">
                <a:solidFill>
                  <a:srgbClr val="000000"/>
                </a:solidFill>
                <a:latin typeface="Arial"/>
              </a:rPr>
              <a:t>(Rokach dan Maimon, 2005)</a:t>
            </a:r>
          </a:p>
        </p:txBody>
      </p:sp>
      <p:sp>
        <p:nvSpPr>
          <p:cNvPr name="TextBox 61" id="61"/>
          <p:cNvSpPr txBox="true"/>
          <p:nvPr/>
        </p:nvSpPr>
        <p:spPr>
          <a:xfrm rot="0">
            <a:off x="7740497" y="6024205"/>
            <a:ext cx="8041136" cy="565785"/>
          </a:xfrm>
          <a:prstGeom prst="rect">
            <a:avLst/>
          </a:prstGeom>
        </p:spPr>
        <p:txBody>
          <a:bodyPr anchor="t" rtlCol="false" tIns="0" lIns="0" bIns="0" rIns="0">
            <a:spAutoFit/>
          </a:bodyPr>
          <a:lstStyle/>
          <a:p>
            <a:pPr>
              <a:lnSpc>
                <a:spcPts val="4319"/>
              </a:lnSpc>
            </a:pPr>
            <a:r>
              <a:rPr lang="en-US" sz="3999">
                <a:solidFill>
                  <a:srgbClr val="000000"/>
                </a:solidFill>
                <a:latin typeface="Advent Pro Bold"/>
              </a:rPr>
              <a:t>Bagaimana jika menggunakan ensemble</a:t>
            </a:r>
          </a:p>
        </p:txBody>
      </p:sp>
      <p:sp>
        <p:nvSpPr>
          <p:cNvPr name="TextBox 62" id="62"/>
          <p:cNvSpPr txBox="true"/>
          <p:nvPr/>
        </p:nvSpPr>
        <p:spPr>
          <a:xfrm rot="0">
            <a:off x="14879840" y="9059037"/>
            <a:ext cx="2465247" cy="379477"/>
          </a:xfrm>
          <a:prstGeom prst="rect">
            <a:avLst/>
          </a:prstGeom>
        </p:spPr>
        <p:txBody>
          <a:bodyPr anchor="t" rtlCol="false" tIns="0" lIns="0" bIns="0" rIns="0">
            <a:spAutoFit/>
          </a:bodyPr>
          <a:lstStyle/>
          <a:p>
            <a:pPr>
              <a:lnSpc>
                <a:spcPts val="2592"/>
              </a:lnSpc>
            </a:pPr>
            <a:r>
              <a:rPr lang="en-US" sz="2400">
                <a:solidFill>
                  <a:srgbClr val="000000"/>
                </a:solidFill>
                <a:latin typeface="Arial"/>
              </a:rPr>
              <a:t>(Yang </a:t>
            </a:r>
            <a:r>
              <a:rPr lang="en-US" sz="2400">
                <a:solidFill>
                  <a:srgbClr val="000000"/>
                </a:solidFill>
                <a:latin typeface="Arial Italics"/>
              </a:rPr>
              <a:t>et al</a:t>
            </a:r>
            <a:r>
              <a:rPr lang="en-US" sz="2400">
                <a:solidFill>
                  <a:srgbClr val="000000"/>
                </a:solidFill>
                <a:latin typeface="Arial"/>
              </a:rPr>
              <a:t>. 2010)</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21573" y="1457325"/>
            <a:ext cx="13407390" cy="57150"/>
          </a:xfrm>
          <a:prstGeom prst="line">
            <a:avLst/>
          </a:prstGeom>
          <a:ln cap="rnd" w="95250">
            <a:solidFill>
              <a:srgbClr val="4472C4"/>
            </a:solidFill>
            <a:prstDash val="sysDot"/>
            <a:headEnd type="none" len="sm" w="sm"/>
            <a:tailEnd type="none" len="sm" w="sm"/>
          </a:ln>
        </p:spPr>
      </p:sp>
      <p:grpSp>
        <p:nvGrpSpPr>
          <p:cNvPr name="Group 3" id="3"/>
          <p:cNvGrpSpPr/>
          <p:nvPr/>
        </p:nvGrpSpPr>
        <p:grpSpPr>
          <a:xfrm rot="0">
            <a:off x="1591052" y="1819694"/>
            <a:ext cx="4256768" cy="694382"/>
            <a:chOff x="0" y="0"/>
            <a:chExt cx="1121124" cy="182882"/>
          </a:xfrm>
        </p:grpSpPr>
        <p:sp>
          <p:nvSpPr>
            <p:cNvPr name="Freeform 4" id="4"/>
            <p:cNvSpPr/>
            <p:nvPr/>
          </p:nvSpPr>
          <p:spPr>
            <a:xfrm flipH="false" flipV="false" rot="0">
              <a:off x="0" y="0"/>
              <a:ext cx="1121124" cy="182882"/>
            </a:xfrm>
            <a:custGeom>
              <a:avLst/>
              <a:gdLst/>
              <a:ahLst/>
              <a:cxnLst/>
              <a:rect r="r" b="b" t="t" l="l"/>
              <a:pathLst>
                <a:path h="182882" w="1121124">
                  <a:moveTo>
                    <a:pt x="91441" y="0"/>
                  </a:moveTo>
                  <a:lnTo>
                    <a:pt x="1029683" y="0"/>
                  </a:lnTo>
                  <a:cubicBezTo>
                    <a:pt x="1053935" y="0"/>
                    <a:pt x="1077193" y="9634"/>
                    <a:pt x="1094342" y="26783"/>
                  </a:cubicBezTo>
                  <a:cubicBezTo>
                    <a:pt x="1111490" y="43931"/>
                    <a:pt x="1121124" y="67189"/>
                    <a:pt x="1121124" y="91441"/>
                  </a:cubicBezTo>
                  <a:lnTo>
                    <a:pt x="1121124" y="91441"/>
                  </a:lnTo>
                  <a:cubicBezTo>
                    <a:pt x="1121124" y="141943"/>
                    <a:pt x="1080184" y="182882"/>
                    <a:pt x="1029683" y="182882"/>
                  </a:cubicBezTo>
                  <a:lnTo>
                    <a:pt x="91441" y="182882"/>
                  </a:lnTo>
                  <a:cubicBezTo>
                    <a:pt x="40940" y="182882"/>
                    <a:pt x="0" y="141943"/>
                    <a:pt x="0" y="91441"/>
                  </a:cubicBezTo>
                  <a:lnTo>
                    <a:pt x="0" y="91441"/>
                  </a:lnTo>
                  <a:cubicBezTo>
                    <a:pt x="0" y="40940"/>
                    <a:pt x="40940" y="0"/>
                    <a:pt x="91441" y="0"/>
                  </a:cubicBezTo>
                  <a:close/>
                </a:path>
              </a:pathLst>
            </a:custGeom>
            <a:gradFill rotWithShape="true">
              <a:gsLst>
                <a:gs pos="0">
                  <a:srgbClr val="85BCE8">
                    <a:alpha val="100000"/>
                  </a:srgbClr>
                </a:gs>
                <a:gs pos="100000">
                  <a:srgbClr val="EBEBEB">
                    <a:alpha val="100000"/>
                  </a:srgbClr>
                </a:gs>
              </a:gsLst>
              <a:path path="circle">
                <a:fillToRect l="50000" r="50000" t="50000" b="50000"/>
              </a:path>
            </a:gradFill>
            <a:ln w="9525" cap="rnd">
              <a:gradFill>
                <a:gsLst>
                  <a:gs pos="0">
                    <a:srgbClr val="FFFFFF">
                      <a:alpha val="100000"/>
                    </a:srgbClr>
                  </a:gs>
                  <a:gs pos="100000">
                    <a:srgbClr val="84C7FC">
                      <a:alpha val="100000"/>
                    </a:srgbClr>
                  </a:gs>
                </a:gsLst>
                <a:path path="circle">
                  <a:fillToRect l="50000" r="50000" t="50000" b="50000"/>
                </a:path>
              </a:gradFill>
              <a:prstDash val="solid"/>
              <a:round/>
            </a:ln>
          </p:spPr>
        </p:sp>
        <p:sp>
          <p:nvSpPr>
            <p:cNvPr name="TextBox 5" id="5"/>
            <p:cNvSpPr txBox="true"/>
            <p:nvPr/>
          </p:nvSpPr>
          <p:spPr>
            <a:xfrm>
              <a:off x="0" y="0"/>
              <a:ext cx="1121124" cy="182882"/>
            </a:xfrm>
            <a:prstGeom prst="rect">
              <a:avLst/>
            </a:prstGeom>
          </p:spPr>
          <p:txBody>
            <a:bodyPr anchor="ctr" rtlCol="false" tIns="50800" lIns="50800" bIns="50800" rIns="50800"/>
            <a:lstStyle/>
            <a:p>
              <a:pPr algn="ctr">
                <a:lnSpc>
                  <a:spcPts val="3110"/>
                </a:lnSpc>
              </a:pPr>
              <a:r>
                <a:rPr lang="en-US" sz="3200">
                  <a:solidFill>
                    <a:srgbClr val="000000"/>
                  </a:solidFill>
                  <a:latin typeface="Arial Italics"/>
                </a:rPr>
                <a:t>Latar Belakang </a:t>
              </a:r>
            </a:p>
          </p:txBody>
        </p:sp>
      </p:grpSp>
      <p:grpSp>
        <p:nvGrpSpPr>
          <p:cNvPr name="Group 6" id="6"/>
          <p:cNvGrpSpPr/>
          <p:nvPr/>
        </p:nvGrpSpPr>
        <p:grpSpPr>
          <a:xfrm rot="0">
            <a:off x="754577" y="1781175"/>
            <a:ext cx="693599" cy="69359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E6E6"/>
            </a:solidFill>
          </p:spPr>
        </p:sp>
        <p:sp>
          <p:nvSpPr>
            <p:cNvPr name="TextBox 8" id="8"/>
            <p:cNvSpPr txBox="true"/>
            <p:nvPr/>
          </p:nvSpPr>
          <p:spPr>
            <a:xfrm>
              <a:off x="76200" y="-66675"/>
              <a:ext cx="660400" cy="803275"/>
            </a:xfrm>
            <a:prstGeom prst="rect">
              <a:avLst/>
            </a:prstGeom>
          </p:spPr>
          <p:txBody>
            <a:bodyPr anchor="ctr" rtlCol="false" tIns="50800" lIns="50800" bIns="50800" rIns="50800"/>
            <a:lstStyle/>
            <a:p>
              <a:pPr algn="ctr">
                <a:lnSpc>
                  <a:spcPts val="5039"/>
                </a:lnSpc>
              </a:pPr>
            </a:p>
          </p:txBody>
        </p:sp>
      </p:grpSp>
      <p:sp>
        <p:nvSpPr>
          <p:cNvPr name="Freeform 9" id="9"/>
          <p:cNvSpPr/>
          <p:nvPr/>
        </p:nvSpPr>
        <p:spPr>
          <a:xfrm flipH="false" flipV="false" rot="0">
            <a:off x="14617213" y="478770"/>
            <a:ext cx="3119674" cy="816630"/>
          </a:xfrm>
          <a:custGeom>
            <a:avLst/>
            <a:gdLst/>
            <a:ahLst/>
            <a:cxnLst/>
            <a:rect r="r" b="b" t="t" l="l"/>
            <a:pathLst>
              <a:path h="816630" w="3119674">
                <a:moveTo>
                  <a:pt x="0" y="0"/>
                </a:moveTo>
                <a:lnTo>
                  <a:pt x="3119674" y="0"/>
                </a:lnTo>
                <a:lnTo>
                  <a:pt x="3119674" y="816630"/>
                </a:lnTo>
                <a:lnTo>
                  <a:pt x="0" y="816630"/>
                </a:lnTo>
                <a:lnTo>
                  <a:pt x="0" y="0"/>
                </a:lnTo>
                <a:close/>
              </a:path>
            </a:pathLst>
          </a:custGeom>
          <a:blipFill>
            <a:blip r:embed="rId2"/>
            <a:stretch>
              <a:fillRect l="0" t="0" r="0" b="0"/>
            </a:stretch>
          </a:blipFill>
        </p:spPr>
      </p:sp>
      <p:sp>
        <p:nvSpPr>
          <p:cNvPr name="Freeform 10" id="10"/>
          <p:cNvSpPr/>
          <p:nvPr/>
        </p:nvSpPr>
        <p:spPr>
          <a:xfrm flipH="false" flipV="false" rot="0">
            <a:off x="-34290" y="3160644"/>
            <a:ext cx="638463" cy="7141879"/>
          </a:xfrm>
          <a:custGeom>
            <a:avLst/>
            <a:gdLst/>
            <a:ahLst/>
            <a:cxnLst/>
            <a:rect r="r" b="b" t="t" l="l"/>
            <a:pathLst>
              <a:path h="7141879" w="638463">
                <a:moveTo>
                  <a:pt x="0" y="0"/>
                </a:moveTo>
                <a:lnTo>
                  <a:pt x="638463" y="0"/>
                </a:lnTo>
                <a:lnTo>
                  <a:pt x="638463" y="7141879"/>
                </a:lnTo>
                <a:lnTo>
                  <a:pt x="0" y="7141879"/>
                </a:lnTo>
                <a:lnTo>
                  <a:pt x="0" y="0"/>
                </a:lnTo>
                <a:close/>
              </a:path>
            </a:pathLst>
          </a:custGeom>
          <a:blipFill>
            <a:blip r:embed="rId3"/>
            <a:stretch>
              <a:fillRect l="0" t="0" r="0" b="0"/>
            </a:stretch>
          </a:blipFill>
        </p:spPr>
      </p:sp>
      <p:grpSp>
        <p:nvGrpSpPr>
          <p:cNvPr name="Group 11" id="11"/>
          <p:cNvGrpSpPr/>
          <p:nvPr/>
        </p:nvGrpSpPr>
        <p:grpSpPr>
          <a:xfrm rot="0">
            <a:off x="1995550" y="3160644"/>
            <a:ext cx="6101759" cy="5862602"/>
            <a:chOff x="0" y="0"/>
            <a:chExt cx="8135678" cy="7816803"/>
          </a:xfrm>
        </p:grpSpPr>
        <p:grpSp>
          <p:nvGrpSpPr>
            <p:cNvPr name="Group 12" id="12"/>
            <p:cNvGrpSpPr/>
            <p:nvPr/>
          </p:nvGrpSpPr>
          <p:grpSpPr>
            <a:xfrm rot="0">
              <a:off x="0" y="0"/>
              <a:ext cx="8135678" cy="1701169"/>
              <a:chOff x="0" y="0"/>
              <a:chExt cx="1607048" cy="336033"/>
            </a:xfrm>
          </p:grpSpPr>
          <p:sp>
            <p:nvSpPr>
              <p:cNvPr name="Freeform 13" id="13"/>
              <p:cNvSpPr/>
              <p:nvPr/>
            </p:nvSpPr>
            <p:spPr>
              <a:xfrm flipH="false" flipV="false" rot="0">
                <a:off x="0" y="0"/>
                <a:ext cx="1607048" cy="336033"/>
              </a:xfrm>
              <a:custGeom>
                <a:avLst/>
                <a:gdLst/>
                <a:ahLst/>
                <a:cxnLst/>
                <a:rect r="r" b="b" t="t" l="l"/>
                <a:pathLst>
                  <a:path h="336033" w="1607048">
                    <a:moveTo>
                      <a:pt x="64709" y="0"/>
                    </a:moveTo>
                    <a:lnTo>
                      <a:pt x="1542339" y="0"/>
                    </a:lnTo>
                    <a:cubicBezTo>
                      <a:pt x="1578076" y="0"/>
                      <a:pt x="1607048" y="28971"/>
                      <a:pt x="1607048" y="64709"/>
                    </a:cubicBezTo>
                    <a:lnTo>
                      <a:pt x="1607048" y="271325"/>
                    </a:lnTo>
                    <a:cubicBezTo>
                      <a:pt x="1607048" y="288486"/>
                      <a:pt x="1600230" y="304945"/>
                      <a:pt x="1588095" y="317081"/>
                    </a:cubicBezTo>
                    <a:cubicBezTo>
                      <a:pt x="1575960" y="329216"/>
                      <a:pt x="1559501" y="336033"/>
                      <a:pt x="1542339" y="336033"/>
                    </a:cubicBezTo>
                    <a:lnTo>
                      <a:pt x="64709" y="336033"/>
                    </a:lnTo>
                    <a:cubicBezTo>
                      <a:pt x="28971" y="336033"/>
                      <a:pt x="0" y="307062"/>
                      <a:pt x="0" y="271325"/>
                    </a:cubicBezTo>
                    <a:lnTo>
                      <a:pt x="0" y="64709"/>
                    </a:lnTo>
                    <a:cubicBezTo>
                      <a:pt x="0" y="28971"/>
                      <a:pt x="28971" y="0"/>
                      <a:pt x="64709" y="0"/>
                    </a:cubicBezTo>
                    <a:close/>
                  </a:path>
                </a:pathLst>
              </a:custGeom>
              <a:solidFill>
                <a:srgbClr val="000000">
                  <a:alpha val="0"/>
                </a:srgbClr>
              </a:solidFill>
              <a:ln w="47625" cap="rnd">
                <a:solidFill>
                  <a:srgbClr val="243B90"/>
                </a:solidFill>
                <a:prstDash val="solid"/>
                <a:round/>
              </a:ln>
            </p:spPr>
          </p:sp>
          <p:sp>
            <p:nvSpPr>
              <p:cNvPr name="TextBox 14" id="14"/>
              <p:cNvSpPr txBox="true"/>
              <p:nvPr/>
            </p:nvSpPr>
            <p:spPr>
              <a:xfrm>
                <a:off x="0" y="-47625"/>
                <a:ext cx="1607048" cy="383658"/>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520656" y="245429"/>
              <a:ext cx="7094365" cy="1181736"/>
            </a:xfrm>
            <a:prstGeom prst="rect">
              <a:avLst/>
            </a:prstGeom>
          </p:spPr>
          <p:txBody>
            <a:bodyPr anchor="t" rtlCol="false" tIns="0" lIns="0" bIns="0" rIns="0">
              <a:spAutoFit/>
            </a:bodyPr>
            <a:lstStyle/>
            <a:p>
              <a:pPr>
                <a:lnSpc>
                  <a:spcPts val="3240"/>
                </a:lnSpc>
              </a:pPr>
              <a:r>
                <a:rPr lang="en-US" sz="3000">
                  <a:solidFill>
                    <a:srgbClr val="000000"/>
                  </a:solidFill>
                  <a:latin typeface="Arial"/>
                </a:rPr>
                <a:t>Melatih beberapa pohon keputusan</a:t>
              </a:r>
            </a:p>
          </p:txBody>
        </p:sp>
        <p:grpSp>
          <p:nvGrpSpPr>
            <p:cNvPr name="Group 16" id="16"/>
            <p:cNvGrpSpPr/>
            <p:nvPr/>
          </p:nvGrpSpPr>
          <p:grpSpPr>
            <a:xfrm rot="0">
              <a:off x="0" y="1777369"/>
              <a:ext cx="8135678" cy="1069511"/>
              <a:chOff x="0" y="0"/>
              <a:chExt cx="1607048" cy="211261"/>
            </a:xfrm>
          </p:grpSpPr>
          <p:sp>
            <p:nvSpPr>
              <p:cNvPr name="Freeform 17" id="17"/>
              <p:cNvSpPr/>
              <p:nvPr/>
            </p:nvSpPr>
            <p:spPr>
              <a:xfrm flipH="false" flipV="false" rot="0">
                <a:off x="0" y="0"/>
                <a:ext cx="1607048" cy="211261"/>
              </a:xfrm>
              <a:custGeom>
                <a:avLst/>
                <a:gdLst/>
                <a:ahLst/>
                <a:cxnLst/>
                <a:rect r="r" b="b" t="t" l="l"/>
                <a:pathLst>
                  <a:path h="211261" w="1607048">
                    <a:moveTo>
                      <a:pt x="64709" y="0"/>
                    </a:moveTo>
                    <a:lnTo>
                      <a:pt x="1542339" y="0"/>
                    </a:lnTo>
                    <a:cubicBezTo>
                      <a:pt x="1578076" y="0"/>
                      <a:pt x="1607048" y="28971"/>
                      <a:pt x="1607048" y="64709"/>
                    </a:cubicBezTo>
                    <a:lnTo>
                      <a:pt x="1607048" y="146553"/>
                    </a:lnTo>
                    <a:cubicBezTo>
                      <a:pt x="1607048" y="163714"/>
                      <a:pt x="1600230" y="180173"/>
                      <a:pt x="1588095" y="192309"/>
                    </a:cubicBezTo>
                    <a:cubicBezTo>
                      <a:pt x="1575960" y="204444"/>
                      <a:pt x="1559501" y="211261"/>
                      <a:pt x="1542339" y="211261"/>
                    </a:cubicBezTo>
                    <a:lnTo>
                      <a:pt x="64709" y="211261"/>
                    </a:lnTo>
                    <a:cubicBezTo>
                      <a:pt x="28971" y="211261"/>
                      <a:pt x="0" y="182290"/>
                      <a:pt x="0" y="146553"/>
                    </a:cubicBezTo>
                    <a:lnTo>
                      <a:pt x="0" y="64709"/>
                    </a:lnTo>
                    <a:cubicBezTo>
                      <a:pt x="0" y="28971"/>
                      <a:pt x="28971" y="0"/>
                      <a:pt x="64709" y="0"/>
                    </a:cubicBezTo>
                    <a:close/>
                  </a:path>
                </a:pathLst>
              </a:custGeom>
              <a:solidFill>
                <a:srgbClr val="000000">
                  <a:alpha val="0"/>
                </a:srgbClr>
              </a:solidFill>
              <a:ln w="47625" cap="rnd">
                <a:solidFill>
                  <a:srgbClr val="243B90"/>
                </a:solidFill>
                <a:prstDash val="solid"/>
                <a:round/>
              </a:ln>
            </p:spPr>
          </p:sp>
          <p:sp>
            <p:nvSpPr>
              <p:cNvPr name="TextBox 18" id="18"/>
              <p:cNvSpPr txBox="true"/>
              <p:nvPr/>
            </p:nvSpPr>
            <p:spPr>
              <a:xfrm>
                <a:off x="0" y="-47625"/>
                <a:ext cx="1607048" cy="258886"/>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520656" y="2015494"/>
              <a:ext cx="7334935" cy="635636"/>
            </a:xfrm>
            <a:prstGeom prst="rect">
              <a:avLst/>
            </a:prstGeom>
          </p:spPr>
          <p:txBody>
            <a:bodyPr anchor="t" rtlCol="false" tIns="0" lIns="0" bIns="0" rIns="0">
              <a:spAutoFit/>
            </a:bodyPr>
            <a:lstStyle/>
            <a:p>
              <a:pPr>
                <a:lnSpc>
                  <a:spcPts val="3240"/>
                </a:lnSpc>
              </a:pPr>
              <a:r>
                <a:rPr lang="en-US" sz="3000">
                  <a:solidFill>
                    <a:srgbClr val="000000"/>
                  </a:solidFill>
                  <a:latin typeface="Arial"/>
                </a:rPr>
                <a:t>Sampel data diacak</a:t>
              </a:r>
            </a:p>
          </p:txBody>
        </p:sp>
        <p:grpSp>
          <p:nvGrpSpPr>
            <p:cNvPr name="Group 20" id="20"/>
            <p:cNvGrpSpPr/>
            <p:nvPr/>
          </p:nvGrpSpPr>
          <p:grpSpPr>
            <a:xfrm rot="0">
              <a:off x="0" y="6447366"/>
              <a:ext cx="8135678" cy="1369437"/>
              <a:chOff x="0" y="0"/>
              <a:chExt cx="1607048" cy="270506"/>
            </a:xfrm>
          </p:grpSpPr>
          <p:sp>
            <p:nvSpPr>
              <p:cNvPr name="Freeform 21" id="21"/>
              <p:cNvSpPr/>
              <p:nvPr/>
            </p:nvSpPr>
            <p:spPr>
              <a:xfrm flipH="false" flipV="false" rot="0">
                <a:off x="0" y="0"/>
                <a:ext cx="1607048" cy="270506"/>
              </a:xfrm>
              <a:custGeom>
                <a:avLst/>
                <a:gdLst/>
                <a:ahLst/>
                <a:cxnLst/>
                <a:rect r="r" b="b" t="t" l="l"/>
                <a:pathLst>
                  <a:path h="270506" w="1607048">
                    <a:moveTo>
                      <a:pt x="64709" y="0"/>
                    </a:moveTo>
                    <a:lnTo>
                      <a:pt x="1542339" y="0"/>
                    </a:lnTo>
                    <a:cubicBezTo>
                      <a:pt x="1578076" y="0"/>
                      <a:pt x="1607048" y="28971"/>
                      <a:pt x="1607048" y="64709"/>
                    </a:cubicBezTo>
                    <a:lnTo>
                      <a:pt x="1607048" y="205797"/>
                    </a:lnTo>
                    <a:cubicBezTo>
                      <a:pt x="1607048" y="222959"/>
                      <a:pt x="1600230" y="239418"/>
                      <a:pt x="1588095" y="251553"/>
                    </a:cubicBezTo>
                    <a:cubicBezTo>
                      <a:pt x="1575960" y="263689"/>
                      <a:pt x="1559501" y="270506"/>
                      <a:pt x="1542339" y="270506"/>
                    </a:cubicBezTo>
                    <a:lnTo>
                      <a:pt x="64709" y="270506"/>
                    </a:lnTo>
                    <a:cubicBezTo>
                      <a:pt x="28971" y="270506"/>
                      <a:pt x="0" y="241535"/>
                      <a:pt x="0" y="205797"/>
                    </a:cubicBezTo>
                    <a:lnTo>
                      <a:pt x="0" y="64709"/>
                    </a:lnTo>
                    <a:cubicBezTo>
                      <a:pt x="0" y="28971"/>
                      <a:pt x="28971" y="0"/>
                      <a:pt x="64709" y="0"/>
                    </a:cubicBezTo>
                    <a:close/>
                  </a:path>
                </a:pathLst>
              </a:custGeom>
              <a:solidFill>
                <a:srgbClr val="000000">
                  <a:alpha val="0"/>
                </a:srgbClr>
              </a:solidFill>
              <a:ln w="47625" cap="rnd">
                <a:solidFill>
                  <a:srgbClr val="243B90"/>
                </a:solidFill>
                <a:prstDash val="solid"/>
                <a:round/>
              </a:ln>
            </p:spPr>
          </p:sp>
          <p:sp>
            <p:nvSpPr>
              <p:cNvPr name="TextBox 22" id="22"/>
              <p:cNvSpPr txBox="true"/>
              <p:nvPr/>
            </p:nvSpPr>
            <p:spPr>
              <a:xfrm>
                <a:off x="0" y="-47625"/>
                <a:ext cx="1607048" cy="318131"/>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520656" y="6571191"/>
              <a:ext cx="7094365" cy="1181736"/>
            </a:xfrm>
            <a:prstGeom prst="rect">
              <a:avLst/>
            </a:prstGeom>
          </p:spPr>
          <p:txBody>
            <a:bodyPr anchor="t" rtlCol="false" tIns="0" lIns="0" bIns="0" rIns="0">
              <a:spAutoFit/>
            </a:bodyPr>
            <a:lstStyle/>
            <a:p>
              <a:pPr algn="just">
                <a:lnSpc>
                  <a:spcPts val="3240"/>
                </a:lnSpc>
              </a:pPr>
              <a:r>
                <a:rPr lang="en-US" sz="3000">
                  <a:solidFill>
                    <a:srgbClr val="000000"/>
                  </a:solidFill>
                  <a:latin typeface="Arial"/>
                </a:rPr>
                <a:t>Berguna </a:t>
              </a:r>
              <a:r>
                <a:rPr lang="en-US" sz="3000">
                  <a:solidFill>
                    <a:srgbClr val="000000"/>
                  </a:solidFill>
                  <a:latin typeface="Arial Bold"/>
                </a:rPr>
                <a:t>mengurangi varians</a:t>
              </a:r>
              <a:r>
                <a:rPr lang="en-US" sz="3000">
                  <a:solidFill>
                    <a:srgbClr val="000000"/>
                  </a:solidFill>
                  <a:latin typeface="Arial"/>
                </a:rPr>
                <a:t> dan </a:t>
              </a:r>
              <a:r>
                <a:rPr lang="en-US" sz="3000">
                  <a:solidFill>
                    <a:srgbClr val="000000"/>
                  </a:solidFill>
                  <a:latin typeface="Arial Bold"/>
                </a:rPr>
                <a:t>mencegah overfitting</a:t>
              </a:r>
            </a:p>
          </p:txBody>
        </p:sp>
        <p:grpSp>
          <p:nvGrpSpPr>
            <p:cNvPr name="Group 24" id="24"/>
            <p:cNvGrpSpPr/>
            <p:nvPr/>
          </p:nvGrpSpPr>
          <p:grpSpPr>
            <a:xfrm rot="0">
              <a:off x="0" y="2923080"/>
              <a:ext cx="8135678" cy="1267461"/>
              <a:chOff x="0" y="0"/>
              <a:chExt cx="1607048" cy="250363"/>
            </a:xfrm>
          </p:grpSpPr>
          <p:sp>
            <p:nvSpPr>
              <p:cNvPr name="Freeform 25" id="25"/>
              <p:cNvSpPr/>
              <p:nvPr/>
            </p:nvSpPr>
            <p:spPr>
              <a:xfrm flipH="false" flipV="false" rot="0">
                <a:off x="0" y="0"/>
                <a:ext cx="1607048" cy="250363"/>
              </a:xfrm>
              <a:custGeom>
                <a:avLst/>
                <a:gdLst/>
                <a:ahLst/>
                <a:cxnLst/>
                <a:rect r="r" b="b" t="t" l="l"/>
                <a:pathLst>
                  <a:path h="250363" w="1607048">
                    <a:moveTo>
                      <a:pt x="64709" y="0"/>
                    </a:moveTo>
                    <a:lnTo>
                      <a:pt x="1542339" y="0"/>
                    </a:lnTo>
                    <a:cubicBezTo>
                      <a:pt x="1578076" y="0"/>
                      <a:pt x="1607048" y="28971"/>
                      <a:pt x="1607048" y="64709"/>
                    </a:cubicBezTo>
                    <a:lnTo>
                      <a:pt x="1607048" y="185654"/>
                    </a:lnTo>
                    <a:cubicBezTo>
                      <a:pt x="1607048" y="202816"/>
                      <a:pt x="1600230" y="219275"/>
                      <a:pt x="1588095" y="231410"/>
                    </a:cubicBezTo>
                    <a:cubicBezTo>
                      <a:pt x="1575960" y="243545"/>
                      <a:pt x="1559501" y="250363"/>
                      <a:pt x="1542339" y="250363"/>
                    </a:cubicBezTo>
                    <a:lnTo>
                      <a:pt x="64709" y="250363"/>
                    </a:lnTo>
                    <a:cubicBezTo>
                      <a:pt x="28971" y="250363"/>
                      <a:pt x="0" y="221392"/>
                      <a:pt x="0" y="185654"/>
                    </a:cubicBezTo>
                    <a:lnTo>
                      <a:pt x="0" y="64709"/>
                    </a:lnTo>
                    <a:cubicBezTo>
                      <a:pt x="0" y="28971"/>
                      <a:pt x="28971" y="0"/>
                      <a:pt x="64709" y="0"/>
                    </a:cubicBezTo>
                    <a:close/>
                  </a:path>
                </a:pathLst>
              </a:custGeom>
              <a:solidFill>
                <a:srgbClr val="000000">
                  <a:alpha val="0"/>
                </a:srgbClr>
              </a:solidFill>
              <a:ln w="47625" cap="rnd">
                <a:solidFill>
                  <a:srgbClr val="243B90"/>
                </a:solidFill>
                <a:prstDash val="solid"/>
                <a:round/>
              </a:ln>
            </p:spPr>
          </p:sp>
          <p:sp>
            <p:nvSpPr>
              <p:cNvPr name="TextBox 26" id="26"/>
              <p:cNvSpPr txBox="true"/>
              <p:nvPr/>
            </p:nvSpPr>
            <p:spPr>
              <a:xfrm>
                <a:off x="0" y="-47625"/>
                <a:ext cx="1607048" cy="297988"/>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520656" y="3243755"/>
              <a:ext cx="7274792" cy="635636"/>
            </a:xfrm>
            <a:prstGeom prst="rect">
              <a:avLst/>
            </a:prstGeom>
          </p:spPr>
          <p:txBody>
            <a:bodyPr anchor="t" rtlCol="false" tIns="0" lIns="0" bIns="0" rIns="0">
              <a:spAutoFit/>
            </a:bodyPr>
            <a:lstStyle/>
            <a:p>
              <a:pPr>
                <a:lnSpc>
                  <a:spcPts val="3240"/>
                </a:lnSpc>
              </a:pPr>
              <a:r>
                <a:rPr lang="en-US" sz="3000">
                  <a:solidFill>
                    <a:srgbClr val="000000"/>
                  </a:solidFill>
                  <a:latin typeface="Arial"/>
                </a:rPr>
                <a:t>Prediksi independen</a:t>
              </a:r>
            </a:p>
          </p:txBody>
        </p:sp>
        <p:grpSp>
          <p:nvGrpSpPr>
            <p:cNvPr name="Group 28" id="28"/>
            <p:cNvGrpSpPr/>
            <p:nvPr/>
          </p:nvGrpSpPr>
          <p:grpSpPr>
            <a:xfrm rot="0">
              <a:off x="0" y="4266741"/>
              <a:ext cx="8135678" cy="2104424"/>
              <a:chOff x="0" y="0"/>
              <a:chExt cx="1607048" cy="415689"/>
            </a:xfrm>
          </p:grpSpPr>
          <p:sp>
            <p:nvSpPr>
              <p:cNvPr name="Freeform 29" id="29"/>
              <p:cNvSpPr/>
              <p:nvPr/>
            </p:nvSpPr>
            <p:spPr>
              <a:xfrm flipH="false" flipV="false" rot="0">
                <a:off x="0" y="0"/>
                <a:ext cx="1607048" cy="415689"/>
              </a:xfrm>
              <a:custGeom>
                <a:avLst/>
                <a:gdLst/>
                <a:ahLst/>
                <a:cxnLst/>
                <a:rect r="r" b="b" t="t" l="l"/>
                <a:pathLst>
                  <a:path h="415689" w="1607048">
                    <a:moveTo>
                      <a:pt x="64709" y="0"/>
                    </a:moveTo>
                    <a:lnTo>
                      <a:pt x="1542339" y="0"/>
                    </a:lnTo>
                    <a:cubicBezTo>
                      <a:pt x="1578076" y="0"/>
                      <a:pt x="1607048" y="28971"/>
                      <a:pt x="1607048" y="64709"/>
                    </a:cubicBezTo>
                    <a:lnTo>
                      <a:pt x="1607048" y="350980"/>
                    </a:lnTo>
                    <a:cubicBezTo>
                      <a:pt x="1607048" y="368142"/>
                      <a:pt x="1600230" y="384601"/>
                      <a:pt x="1588095" y="396736"/>
                    </a:cubicBezTo>
                    <a:cubicBezTo>
                      <a:pt x="1575960" y="408871"/>
                      <a:pt x="1559501" y="415689"/>
                      <a:pt x="1542339" y="415689"/>
                    </a:cubicBezTo>
                    <a:lnTo>
                      <a:pt x="64709" y="415689"/>
                    </a:lnTo>
                    <a:cubicBezTo>
                      <a:pt x="28971" y="415689"/>
                      <a:pt x="0" y="386718"/>
                      <a:pt x="0" y="350980"/>
                    </a:cubicBezTo>
                    <a:lnTo>
                      <a:pt x="0" y="64709"/>
                    </a:lnTo>
                    <a:cubicBezTo>
                      <a:pt x="0" y="28971"/>
                      <a:pt x="28971" y="0"/>
                      <a:pt x="64709" y="0"/>
                    </a:cubicBezTo>
                    <a:close/>
                  </a:path>
                </a:pathLst>
              </a:custGeom>
              <a:solidFill>
                <a:srgbClr val="000000">
                  <a:alpha val="0"/>
                </a:srgbClr>
              </a:solidFill>
              <a:ln w="47625" cap="rnd">
                <a:solidFill>
                  <a:srgbClr val="243B90"/>
                </a:solidFill>
                <a:prstDash val="solid"/>
                <a:round/>
              </a:ln>
            </p:spPr>
          </p:sp>
          <p:sp>
            <p:nvSpPr>
              <p:cNvPr name="TextBox 30" id="30"/>
              <p:cNvSpPr txBox="true"/>
              <p:nvPr/>
            </p:nvSpPr>
            <p:spPr>
              <a:xfrm>
                <a:off x="0" y="-47625"/>
                <a:ext cx="1607048" cy="463314"/>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520656" y="4440748"/>
              <a:ext cx="7094365" cy="1727836"/>
            </a:xfrm>
            <a:prstGeom prst="rect">
              <a:avLst/>
            </a:prstGeom>
          </p:spPr>
          <p:txBody>
            <a:bodyPr anchor="t" rtlCol="false" tIns="0" lIns="0" bIns="0" rIns="0">
              <a:spAutoFit/>
            </a:bodyPr>
            <a:lstStyle/>
            <a:p>
              <a:pPr>
                <a:lnSpc>
                  <a:spcPts val="3240"/>
                </a:lnSpc>
              </a:pPr>
              <a:r>
                <a:rPr lang="en-US" sz="3000">
                  <a:solidFill>
                    <a:srgbClr val="000000"/>
                  </a:solidFill>
                  <a:latin typeface="Arial Bold"/>
                </a:rPr>
                <a:t>Hasil akhir</a:t>
              </a:r>
              <a:r>
                <a:rPr lang="en-US" sz="3000">
                  <a:solidFill>
                    <a:srgbClr val="000000"/>
                  </a:solidFill>
                  <a:latin typeface="Arial"/>
                </a:rPr>
                <a:t> berasal dari </a:t>
              </a:r>
              <a:r>
                <a:rPr lang="en-US" sz="3000">
                  <a:solidFill>
                    <a:srgbClr val="000000"/>
                  </a:solidFill>
                  <a:latin typeface="Arial Bold"/>
                </a:rPr>
                <a:t>penggabungan</a:t>
              </a:r>
              <a:r>
                <a:rPr lang="en-US" sz="3000">
                  <a:solidFill>
                    <a:srgbClr val="000000"/>
                  </a:solidFill>
                  <a:latin typeface="Arial"/>
                </a:rPr>
                <a:t> hasil-hasil prediksi </a:t>
              </a:r>
              <a:r>
                <a:rPr lang="en-US" sz="3000">
                  <a:solidFill>
                    <a:srgbClr val="000000"/>
                  </a:solidFill>
                  <a:latin typeface="Arial Bold"/>
                </a:rPr>
                <a:t>model sebelumnya</a:t>
              </a:r>
            </a:p>
          </p:txBody>
        </p:sp>
      </p:grpSp>
      <p:grpSp>
        <p:nvGrpSpPr>
          <p:cNvPr name="Group 32" id="32"/>
          <p:cNvGrpSpPr/>
          <p:nvPr/>
        </p:nvGrpSpPr>
        <p:grpSpPr>
          <a:xfrm rot="0">
            <a:off x="16667852" y="3292371"/>
            <a:ext cx="956516" cy="5562600"/>
            <a:chOff x="0" y="0"/>
            <a:chExt cx="251922" cy="1465047"/>
          </a:xfrm>
        </p:grpSpPr>
        <p:sp>
          <p:nvSpPr>
            <p:cNvPr name="Freeform 33" id="33"/>
            <p:cNvSpPr/>
            <p:nvPr/>
          </p:nvSpPr>
          <p:spPr>
            <a:xfrm flipH="false" flipV="false" rot="0">
              <a:off x="0" y="0"/>
              <a:ext cx="251922" cy="1465047"/>
            </a:xfrm>
            <a:custGeom>
              <a:avLst/>
              <a:gdLst/>
              <a:ahLst/>
              <a:cxnLst/>
              <a:rect r="r" b="b" t="t" l="l"/>
              <a:pathLst>
                <a:path h="1465047" w="251922">
                  <a:moveTo>
                    <a:pt x="0" y="0"/>
                  </a:moveTo>
                  <a:lnTo>
                    <a:pt x="251922" y="0"/>
                  </a:lnTo>
                  <a:lnTo>
                    <a:pt x="251922" y="1465047"/>
                  </a:lnTo>
                  <a:lnTo>
                    <a:pt x="0" y="1465047"/>
                  </a:lnTo>
                  <a:close/>
                </a:path>
              </a:pathLst>
            </a:custGeom>
            <a:solidFill>
              <a:srgbClr val="C7E8FB"/>
            </a:solidFill>
          </p:spPr>
        </p:sp>
        <p:sp>
          <p:nvSpPr>
            <p:cNvPr name="TextBox 34" id="34"/>
            <p:cNvSpPr txBox="true"/>
            <p:nvPr/>
          </p:nvSpPr>
          <p:spPr>
            <a:xfrm>
              <a:off x="0" y="-47625"/>
              <a:ext cx="251922" cy="1512672"/>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16546307" y="3292371"/>
            <a:ext cx="1200947" cy="5514975"/>
          </a:xfrm>
          <a:prstGeom prst="rect">
            <a:avLst/>
          </a:prstGeom>
        </p:spPr>
        <p:txBody>
          <a:bodyPr anchor="t" rtlCol="false" tIns="0" lIns="0" bIns="0" rIns="0">
            <a:spAutoFit/>
          </a:bodyPr>
          <a:lstStyle/>
          <a:p>
            <a:pPr algn="ctr">
              <a:lnSpc>
                <a:spcPts val="5400"/>
              </a:lnSpc>
            </a:pPr>
            <a:r>
              <a:rPr lang="en-US" sz="5000">
                <a:solidFill>
                  <a:srgbClr val="000000"/>
                </a:solidFill>
                <a:latin typeface="Clear Sans Bold"/>
              </a:rPr>
              <a:t>B</a:t>
            </a:r>
          </a:p>
          <a:p>
            <a:pPr algn="ctr">
              <a:lnSpc>
                <a:spcPts val="5400"/>
              </a:lnSpc>
            </a:pPr>
            <a:r>
              <a:rPr lang="en-US" sz="5000">
                <a:solidFill>
                  <a:srgbClr val="000000"/>
                </a:solidFill>
                <a:latin typeface="Clear Sans Bold"/>
              </a:rPr>
              <a:t>O</a:t>
            </a:r>
          </a:p>
          <a:p>
            <a:pPr algn="ctr">
              <a:lnSpc>
                <a:spcPts val="5400"/>
              </a:lnSpc>
            </a:pPr>
            <a:r>
              <a:rPr lang="en-US" sz="5000">
                <a:solidFill>
                  <a:srgbClr val="000000"/>
                </a:solidFill>
                <a:latin typeface="Clear Sans Bold"/>
              </a:rPr>
              <a:t>O</a:t>
            </a:r>
          </a:p>
          <a:p>
            <a:pPr algn="ctr">
              <a:lnSpc>
                <a:spcPts val="5400"/>
              </a:lnSpc>
            </a:pPr>
            <a:r>
              <a:rPr lang="en-US" sz="5000">
                <a:solidFill>
                  <a:srgbClr val="000000"/>
                </a:solidFill>
                <a:latin typeface="Clear Sans Bold"/>
              </a:rPr>
              <a:t>S</a:t>
            </a:r>
          </a:p>
          <a:p>
            <a:pPr algn="ctr">
              <a:lnSpc>
                <a:spcPts val="5400"/>
              </a:lnSpc>
            </a:pPr>
            <a:r>
              <a:rPr lang="en-US" sz="5000">
                <a:solidFill>
                  <a:srgbClr val="000000"/>
                </a:solidFill>
                <a:latin typeface="Clear Sans Bold"/>
              </a:rPr>
              <a:t>T</a:t>
            </a:r>
          </a:p>
          <a:p>
            <a:pPr algn="ctr">
              <a:lnSpc>
                <a:spcPts val="5400"/>
              </a:lnSpc>
            </a:pPr>
            <a:r>
              <a:rPr lang="en-US" sz="5000">
                <a:solidFill>
                  <a:srgbClr val="000000"/>
                </a:solidFill>
                <a:latin typeface="Clear Sans Bold"/>
              </a:rPr>
              <a:t>I</a:t>
            </a:r>
          </a:p>
          <a:p>
            <a:pPr algn="ctr">
              <a:lnSpc>
                <a:spcPts val="5400"/>
              </a:lnSpc>
            </a:pPr>
            <a:r>
              <a:rPr lang="en-US" sz="5000">
                <a:solidFill>
                  <a:srgbClr val="000000"/>
                </a:solidFill>
                <a:latin typeface="Clear Sans Bold"/>
              </a:rPr>
              <a:t>N</a:t>
            </a:r>
          </a:p>
          <a:p>
            <a:pPr algn="ctr">
              <a:lnSpc>
                <a:spcPts val="5400"/>
              </a:lnSpc>
            </a:pPr>
            <a:r>
              <a:rPr lang="en-US" sz="5000">
                <a:solidFill>
                  <a:srgbClr val="000000"/>
                </a:solidFill>
                <a:latin typeface="Clear Sans Bold"/>
              </a:rPr>
              <a:t>G</a:t>
            </a:r>
          </a:p>
        </p:txBody>
      </p:sp>
      <p:grpSp>
        <p:nvGrpSpPr>
          <p:cNvPr name="Group 36" id="36"/>
          <p:cNvGrpSpPr/>
          <p:nvPr/>
        </p:nvGrpSpPr>
        <p:grpSpPr>
          <a:xfrm rot="0">
            <a:off x="10191732" y="2389460"/>
            <a:ext cx="6278375" cy="6868840"/>
            <a:chOff x="0" y="0"/>
            <a:chExt cx="8371167" cy="9158453"/>
          </a:xfrm>
        </p:grpSpPr>
        <p:grpSp>
          <p:nvGrpSpPr>
            <p:cNvPr name="Group 37" id="37"/>
            <p:cNvGrpSpPr/>
            <p:nvPr/>
          </p:nvGrpSpPr>
          <p:grpSpPr>
            <a:xfrm rot="0">
              <a:off x="16439" y="3457828"/>
              <a:ext cx="8354728" cy="1576431"/>
              <a:chOff x="0" y="0"/>
              <a:chExt cx="1650317" cy="311394"/>
            </a:xfrm>
          </p:grpSpPr>
          <p:sp>
            <p:nvSpPr>
              <p:cNvPr name="Freeform 38" id="38"/>
              <p:cNvSpPr/>
              <p:nvPr/>
            </p:nvSpPr>
            <p:spPr>
              <a:xfrm flipH="false" flipV="false" rot="0">
                <a:off x="0" y="0"/>
                <a:ext cx="1650317" cy="311394"/>
              </a:xfrm>
              <a:custGeom>
                <a:avLst/>
                <a:gdLst/>
                <a:ahLst/>
                <a:cxnLst/>
                <a:rect r="r" b="b" t="t" l="l"/>
                <a:pathLst>
                  <a:path h="311394" w="1650317">
                    <a:moveTo>
                      <a:pt x="63012" y="0"/>
                    </a:moveTo>
                    <a:lnTo>
                      <a:pt x="1587304" y="0"/>
                    </a:lnTo>
                    <a:cubicBezTo>
                      <a:pt x="1604016" y="0"/>
                      <a:pt x="1620044" y="6639"/>
                      <a:pt x="1631861" y="18456"/>
                    </a:cubicBezTo>
                    <a:cubicBezTo>
                      <a:pt x="1643678" y="30273"/>
                      <a:pt x="1650317" y="46300"/>
                      <a:pt x="1650317" y="63012"/>
                    </a:cubicBezTo>
                    <a:lnTo>
                      <a:pt x="1650317" y="248381"/>
                    </a:lnTo>
                    <a:cubicBezTo>
                      <a:pt x="1650317" y="265093"/>
                      <a:pt x="1643678" y="281121"/>
                      <a:pt x="1631861" y="292938"/>
                    </a:cubicBezTo>
                    <a:cubicBezTo>
                      <a:pt x="1620044" y="304755"/>
                      <a:pt x="1604016" y="311394"/>
                      <a:pt x="1587304" y="311394"/>
                    </a:cubicBezTo>
                    <a:lnTo>
                      <a:pt x="63012" y="311394"/>
                    </a:lnTo>
                    <a:cubicBezTo>
                      <a:pt x="46300" y="311394"/>
                      <a:pt x="30273" y="304755"/>
                      <a:pt x="18456" y="292938"/>
                    </a:cubicBezTo>
                    <a:cubicBezTo>
                      <a:pt x="6639" y="281121"/>
                      <a:pt x="0" y="265093"/>
                      <a:pt x="0" y="248381"/>
                    </a:cubicBezTo>
                    <a:lnTo>
                      <a:pt x="0" y="63012"/>
                    </a:lnTo>
                    <a:cubicBezTo>
                      <a:pt x="0" y="46300"/>
                      <a:pt x="6639" y="30273"/>
                      <a:pt x="18456" y="18456"/>
                    </a:cubicBezTo>
                    <a:cubicBezTo>
                      <a:pt x="30273" y="6639"/>
                      <a:pt x="46300" y="0"/>
                      <a:pt x="63012" y="0"/>
                    </a:cubicBezTo>
                    <a:close/>
                  </a:path>
                </a:pathLst>
              </a:custGeom>
              <a:solidFill>
                <a:srgbClr val="000000">
                  <a:alpha val="0"/>
                </a:srgbClr>
              </a:solidFill>
              <a:ln w="47625" cap="rnd">
                <a:solidFill>
                  <a:srgbClr val="243B90"/>
                </a:solidFill>
                <a:prstDash val="solid"/>
                <a:round/>
              </a:ln>
            </p:spPr>
          </p:sp>
          <p:sp>
            <p:nvSpPr>
              <p:cNvPr name="TextBox 39" id="39"/>
              <p:cNvSpPr txBox="true"/>
              <p:nvPr/>
            </p:nvSpPr>
            <p:spPr>
              <a:xfrm>
                <a:off x="0" y="-47625"/>
                <a:ext cx="1650317" cy="359019"/>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16439" y="7398091"/>
              <a:ext cx="8354728" cy="1760363"/>
              <a:chOff x="0" y="0"/>
              <a:chExt cx="1650317" cy="347726"/>
            </a:xfrm>
          </p:grpSpPr>
          <p:sp>
            <p:nvSpPr>
              <p:cNvPr name="Freeform 41" id="41"/>
              <p:cNvSpPr/>
              <p:nvPr/>
            </p:nvSpPr>
            <p:spPr>
              <a:xfrm flipH="false" flipV="false" rot="0">
                <a:off x="0" y="0"/>
                <a:ext cx="1650317" cy="347726"/>
              </a:xfrm>
              <a:custGeom>
                <a:avLst/>
                <a:gdLst/>
                <a:ahLst/>
                <a:cxnLst/>
                <a:rect r="r" b="b" t="t" l="l"/>
                <a:pathLst>
                  <a:path h="347726" w="1650317">
                    <a:moveTo>
                      <a:pt x="63012" y="0"/>
                    </a:moveTo>
                    <a:lnTo>
                      <a:pt x="1587304" y="0"/>
                    </a:lnTo>
                    <a:cubicBezTo>
                      <a:pt x="1604016" y="0"/>
                      <a:pt x="1620044" y="6639"/>
                      <a:pt x="1631861" y="18456"/>
                    </a:cubicBezTo>
                    <a:cubicBezTo>
                      <a:pt x="1643678" y="30273"/>
                      <a:pt x="1650317" y="46300"/>
                      <a:pt x="1650317" y="63012"/>
                    </a:cubicBezTo>
                    <a:lnTo>
                      <a:pt x="1650317" y="284714"/>
                    </a:lnTo>
                    <a:cubicBezTo>
                      <a:pt x="1650317" y="301426"/>
                      <a:pt x="1643678" y="317453"/>
                      <a:pt x="1631861" y="329270"/>
                    </a:cubicBezTo>
                    <a:cubicBezTo>
                      <a:pt x="1620044" y="341087"/>
                      <a:pt x="1604016" y="347726"/>
                      <a:pt x="1587304" y="347726"/>
                    </a:cubicBezTo>
                    <a:lnTo>
                      <a:pt x="63012" y="347726"/>
                    </a:lnTo>
                    <a:cubicBezTo>
                      <a:pt x="46300" y="347726"/>
                      <a:pt x="30273" y="341087"/>
                      <a:pt x="18456" y="329270"/>
                    </a:cubicBezTo>
                    <a:cubicBezTo>
                      <a:pt x="6639" y="317453"/>
                      <a:pt x="0" y="301426"/>
                      <a:pt x="0" y="284714"/>
                    </a:cubicBezTo>
                    <a:lnTo>
                      <a:pt x="0" y="63012"/>
                    </a:lnTo>
                    <a:cubicBezTo>
                      <a:pt x="0" y="46300"/>
                      <a:pt x="6639" y="30273"/>
                      <a:pt x="18456" y="18456"/>
                    </a:cubicBezTo>
                    <a:cubicBezTo>
                      <a:pt x="30273" y="6639"/>
                      <a:pt x="46300" y="0"/>
                      <a:pt x="63012" y="0"/>
                    </a:cubicBezTo>
                    <a:close/>
                  </a:path>
                </a:pathLst>
              </a:custGeom>
              <a:solidFill>
                <a:srgbClr val="000000">
                  <a:alpha val="0"/>
                </a:srgbClr>
              </a:solidFill>
              <a:ln w="47625" cap="rnd">
                <a:solidFill>
                  <a:srgbClr val="243B90"/>
                </a:solidFill>
                <a:prstDash val="solid"/>
                <a:round/>
              </a:ln>
            </p:spPr>
          </p:sp>
          <p:sp>
            <p:nvSpPr>
              <p:cNvPr name="TextBox 42" id="42"/>
              <p:cNvSpPr txBox="true"/>
              <p:nvPr/>
            </p:nvSpPr>
            <p:spPr>
              <a:xfrm>
                <a:off x="0" y="-47625"/>
                <a:ext cx="1650317" cy="395351"/>
              </a:xfrm>
              <a:prstGeom prst="rect">
                <a:avLst/>
              </a:prstGeom>
            </p:spPr>
            <p:txBody>
              <a:bodyPr anchor="ctr" rtlCol="false" tIns="50800" lIns="50800" bIns="50800" rIns="50800"/>
              <a:lstStyle/>
              <a:p>
                <a:pPr algn="ctr">
                  <a:lnSpc>
                    <a:spcPts val="2659"/>
                  </a:lnSpc>
                </a:pPr>
              </a:p>
            </p:txBody>
          </p:sp>
        </p:grpSp>
        <p:sp>
          <p:nvSpPr>
            <p:cNvPr name="TextBox 43" id="43"/>
            <p:cNvSpPr txBox="true"/>
            <p:nvPr/>
          </p:nvSpPr>
          <p:spPr>
            <a:xfrm rot="0">
              <a:off x="236291" y="7715120"/>
              <a:ext cx="8026573" cy="1181736"/>
            </a:xfrm>
            <a:prstGeom prst="rect">
              <a:avLst/>
            </a:prstGeom>
          </p:spPr>
          <p:txBody>
            <a:bodyPr anchor="t" rtlCol="false" tIns="0" lIns="0" bIns="0" rIns="0">
              <a:spAutoFit/>
            </a:bodyPr>
            <a:lstStyle/>
            <a:p>
              <a:pPr>
                <a:lnSpc>
                  <a:spcPts val="3240"/>
                </a:lnSpc>
              </a:pPr>
              <a:r>
                <a:rPr lang="en-US" sz="3000">
                  <a:solidFill>
                    <a:srgbClr val="000000"/>
                  </a:solidFill>
                  <a:latin typeface="Arial"/>
                </a:rPr>
                <a:t>Hasil akhir memiliki </a:t>
              </a:r>
              <a:r>
                <a:rPr lang="en-US" sz="3000">
                  <a:solidFill>
                    <a:srgbClr val="000000"/>
                  </a:solidFill>
                  <a:latin typeface="Arial Bold"/>
                </a:rPr>
                <a:t>bias lebih kecil</a:t>
              </a:r>
              <a:r>
                <a:rPr lang="en-US" sz="3000">
                  <a:solidFill>
                    <a:srgbClr val="000000"/>
                  </a:solidFill>
                  <a:latin typeface="Arial"/>
                </a:rPr>
                <a:t> dan </a:t>
              </a:r>
              <a:r>
                <a:rPr lang="en-US" sz="3000">
                  <a:solidFill>
                    <a:srgbClr val="000000"/>
                  </a:solidFill>
                  <a:latin typeface="Arial Bold"/>
                </a:rPr>
                <a:t>akurasi lebih tinggi</a:t>
              </a:r>
            </a:p>
          </p:txBody>
        </p:sp>
        <p:grpSp>
          <p:nvGrpSpPr>
            <p:cNvPr name="Group 44" id="44"/>
            <p:cNvGrpSpPr/>
            <p:nvPr/>
          </p:nvGrpSpPr>
          <p:grpSpPr>
            <a:xfrm rot="0">
              <a:off x="16439" y="5110460"/>
              <a:ext cx="8354728" cy="2211431"/>
              <a:chOff x="0" y="0"/>
              <a:chExt cx="1650317" cy="436826"/>
            </a:xfrm>
          </p:grpSpPr>
          <p:sp>
            <p:nvSpPr>
              <p:cNvPr name="Freeform 45" id="45"/>
              <p:cNvSpPr/>
              <p:nvPr/>
            </p:nvSpPr>
            <p:spPr>
              <a:xfrm flipH="false" flipV="false" rot="0">
                <a:off x="0" y="0"/>
                <a:ext cx="1650317" cy="436826"/>
              </a:xfrm>
              <a:custGeom>
                <a:avLst/>
                <a:gdLst/>
                <a:ahLst/>
                <a:cxnLst/>
                <a:rect r="r" b="b" t="t" l="l"/>
                <a:pathLst>
                  <a:path h="436826" w="1650317">
                    <a:moveTo>
                      <a:pt x="63012" y="0"/>
                    </a:moveTo>
                    <a:lnTo>
                      <a:pt x="1587304" y="0"/>
                    </a:lnTo>
                    <a:cubicBezTo>
                      <a:pt x="1604016" y="0"/>
                      <a:pt x="1620044" y="6639"/>
                      <a:pt x="1631861" y="18456"/>
                    </a:cubicBezTo>
                    <a:cubicBezTo>
                      <a:pt x="1643678" y="30273"/>
                      <a:pt x="1650317" y="46300"/>
                      <a:pt x="1650317" y="63012"/>
                    </a:cubicBezTo>
                    <a:lnTo>
                      <a:pt x="1650317" y="373814"/>
                    </a:lnTo>
                    <a:cubicBezTo>
                      <a:pt x="1650317" y="390526"/>
                      <a:pt x="1643678" y="406553"/>
                      <a:pt x="1631861" y="418370"/>
                    </a:cubicBezTo>
                    <a:cubicBezTo>
                      <a:pt x="1620044" y="430187"/>
                      <a:pt x="1604016" y="436826"/>
                      <a:pt x="1587304" y="436826"/>
                    </a:cubicBezTo>
                    <a:lnTo>
                      <a:pt x="63012" y="436826"/>
                    </a:lnTo>
                    <a:cubicBezTo>
                      <a:pt x="46300" y="436826"/>
                      <a:pt x="30273" y="430187"/>
                      <a:pt x="18456" y="418370"/>
                    </a:cubicBezTo>
                    <a:cubicBezTo>
                      <a:pt x="6639" y="406553"/>
                      <a:pt x="0" y="390526"/>
                      <a:pt x="0" y="373814"/>
                    </a:cubicBezTo>
                    <a:lnTo>
                      <a:pt x="0" y="63012"/>
                    </a:lnTo>
                    <a:cubicBezTo>
                      <a:pt x="0" y="46300"/>
                      <a:pt x="6639" y="30273"/>
                      <a:pt x="18456" y="18456"/>
                    </a:cubicBezTo>
                    <a:cubicBezTo>
                      <a:pt x="30273" y="6639"/>
                      <a:pt x="46300" y="0"/>
                      <a:pt x="63012" y="0"/>
                    </a:cubicBezTo>
                    <a:close/>
                  </a:path>
                </a:pathLst>
              </a:custGeom>
              <a:solidFill>
                <a:srgbClr val="000000">
                  <a:alpha val="0"/>
                </a:srgbClr>
              </a:solidFill>
              <a:ln w="47625" cap="rnd">
                <a:solidFill>
                  <a:srgbClr val="243B90"/>
                </a:solidFill>
                <a:prstDash val="solid"/>
                <a:round/>
              </a:ln>
            </p:spPr>
          </p:sp>
          <p:sp>
            <p:nvSpPr>
              <p:cNvPr name="TextBox 46" id="46"/>
              <p:cNvSpPr txBox="true"/>
              <p:nvPr/>
            </p:nvSpPr>
            <p:spPr>
              <a:xfrm>
                <a:off x="0" y="-47625"/>
                <a:ext cx="1650317" cy="484451"/>
              </a:xfrm>
              <a:prstGeom prst="rect">
                <a:avLst/>
              </a:prstGeom>
            </p:spPr>
            <p:txBody>
              <a:bodyPr anchor="ctr" rtlCol="false" tIns="50800" lIns="50800" bIns="50800" rIns="50800"/>
              <a:lstStyle/>
              <a:p>
                <a:pPr algn="ctr">
                  <a:lnSpc>
                    <a:spcPts val="2659"/>
                  </a:lnSpc>
                </a:pPr>
              </a:p>
            </p:txBody>
          </p:sp>
        </p:grpSp>
        <p:sp>
          <p:nvSpPr>
            <p:cNvPr name="TextBox 47" id="47"/>
            <p:cNvSpPr txBox="true"/>
            <p:nvPr/>
          </p:nvSpPr>
          <p:spPr>
            <a:xfrm rot="0">
              <a:off x="236291" y="5337970"/>
              <a:ext cx="8134876" cy="1727836"/>
            </a:xfrm>
            <a:prstGeom prst="rect">
              <a:avLst/>
            </a:prstGeom>
          </p:spPr>
          <p:txBody>
            <a:bodyPr anchor="t" rtlCol="false" tIns="0" lIns="0" bIns="0" rIns="0">
              <a:spAutoFit/>
            </a:bodyPr>
            <a:lstStyle/>
            <a:p>
              <a:pPr>
                <a:lnSpc>
                  <a:spcPts val="3240"/>
                </a:lnSpc>
              </a:pPr>
              <a:r>
                <a:rPr lang="en-US" sz="3000">
                  <a:solidFill>
                    <a:srgbClr val="000000"/>
                  </a:solidFill>
                  <a:latin typeface="Arial Bold"/>
                </a:rPr>
                <a:t>Hasil akhir</a:t>
              </a:r>
              <a:r>
                <a:rPr lang="en-US" sz="3000">
                  <a:solidFill>
                    <a:srgbClr val="000000"/>
                  </a:solidFill>
                  <a:latin typeface="Arial"/>
                </a:rPr>
                <a:t> berasal dari </a:t>
              </a:r>
              <a:r>
                <a:rPr lang="en-US" sz="3000">
                  <a:solidFill>
                    <a:srgbClr val="000000"/>
                  </a:solidFill>
                  <a:latin typeface="Arial Bold"/>
                </a:rPr>
                <a:t>penggabungan</a:t>
              </a:r>
              <a:r>
                <a:rPr lang="en-US" sz="3000">
                  <a:solidFill>
                    <a:srgbClr val="000000"/>
                  </a:solidFill>
                  <a:latin typeface="Arial"/>
                </a:rPr>
                <a:t> hasil-hasil prediksi </a:t>
              </a:r>
              <a:r>
                <a:rPr lang="en-US" sz="3000">
                  <a:solidFill>
                    <a:srgbClr val="000000"/>
                  </a:solidFill>
                  <a:latin typeface="Arial Bold"/>
                </a:rPr>
                <a:t>model sebelumnya</a:t>
              </a:r>
            </a:p>
          </p:txBody>
        </p:sp>
        <p:grpSp>
          <p:nvGrpSpPr>
            <p:cNvPr name="Group 48" id="48"/>
            <p:cNvGrpSpPr/>
            <p:nvPr/>
          </p:nvGrpSpPr>
          <p:grpSpPr>
            <a:xfrm rot="0">
              <a:off x="0" y="0"/>
              <a:ext cx="8371167" cy="1724661"/>
              <a:chOff x="0" y="0"/>
              <a:chExt cx="1653564" cy="340674"/>
            </a:xfrm>
          </p:grpSpPr>
          <p:sp>
            <p:nvSpPr>
              <p:cNvPr name="Freeform 49" id="49"/>
              <p:cNvSpPr/>
              <p:nvPr/>
            </p:nvSpPr>
            <p:spPr>
              <a:xfrm flipH="false" flipV="false" rot="0">
                <a:off x="0" y="0"/>
                <a:ext cx="1653564" cy="340674"/>
              </a:xfrm>
              <a:custGeom>
                <a:avLst/>
                <a:gdLst/>
                <a:ahLst/>
                <a:cxnLst/>
                <a:rect r="r" b="b" t="t" l="l"/>
                <a:pathLst>
                  <a:path h="340674" w="1653564">
                    <a:moveTo>
                      <a:pt x="62889" y="0"/>
                    </a:moveTo>
                    <a:lnTo>
                      <a:pt x="1590675" y="0"/>
                    </a:lnTo>
                    <a:cubicBezTo>
                      <a:pt x="1607354" y="0"/>
                      <a:pt x="1623350" y="6626"/>
                      <a:pt x="1635144" y="18420"/>
                    </a:cubicBezTo>
                    <a:cubicBezTo>
                      <a:pt x="1646938" y="30214"/>
                      <a:pt x="1653564" y="46209"/>
                      <a:pt x="1653564" y="62889"/>
                    </a:cubicBezTo>
                    <a:lnTo>
                      <a:pt x="1653564" y="277785"/>
                    </a:lnTo>
                    <a:cubicBezTo>
                      <a:pt x="1653564" y="312518"/>
                      <a:pt x="1625408" y="340674"/>
                      <a:pt x="1590675" y="340674"/>
                    </a:cubicBezTo>
                    <a:lnTo>
                      <a:pt x="62889" y="340674"/>
                    </a:lnTo>
                    <a:cubicBezTo>
                      <a:pt x="46209" y="340674"/>
                      <a:pt x="30214" y="334048"/>
                      <a:pt x="18420" y="322254"/>
                    </a:cubicBezTo>
                    <a:cubicBezTo>
                      <a:pt x="6626" y="310460"/>
                      <a:pt x="0" y="294464"/>
                      <a:pt x="0" y="277785"/>
                    </a:cubicBezTo>
                    <a:lnTo>
                      <a:pt x="0" y="62889"/>
                    </a:lnTo>
                    <a:cubicBezTo>
                      <a:pt x="0" y="46209"/>
                      <a:pt x="6626" y="30214"/>
                      <a:pt x="18420" y="18420"/>
                    </a:cubicBezTo>
                    <a:cubicBezTo>
                      <a:pt x="30214" y="6626"/>
                      <a:pt x="46209" y="0"/>
                      <a:pt x="62889" y="0"/>
                    </a:cubicBezTo>
                    <a:close/>
                  </a:path>
                </a:pathLst>
              </a:custGeom>
              <a:solidFill>
                <a:srgbClr val="000000">
                  <a:alpha val="0"/>
                </a:srgbClr>
              </a:solidFill>
              <a:ln w="47625" cap="rnd">
                <a:solidFill>
                  <a:srgbClr val="243B90"/>
                </a:solidFill>
                <a:prstDash val="solid"/>
                <a:round/>
              </a:ln>
            </p:spPr>
          </p:sp>
          <p:sp>
            <p:nvSpPr>
              <p:cNvPr name="TextBox 50" id="50"/>
              <p:cNvSpPr txBox="true"/>
              <p:nvPr/>
            </p:nvSpPr>
            <p:spPr>
              <a:xfrm>
                <a:off x="0" y="-47625"/>
                <a:ext cx="1653564" cy="388299"/>
              </a:xfrm>
              <a:prstGeom prst="rect">
                <a:avLst/>
              </a:prstGeom>
            </p:spPr>
            <p:txBody>
              <a:bodyPr anchor="ctr" rtlCol="false" tIns="50800" lIns="50800" bIns="50800" rIns="50800"/>
              <a:lstStyle/>
              <a:p>
                <a:pPr algn="ctr">
                  <a:lnSpc>
                    <a:spcPts val="2659"/>
                  </a:lnSpc>
                </a:pPr>
              </a:p>
            </p:txBody>
          </p:sp>
        </p:grpSp>
        <p:sp>
          <p:nvSpPr>
            <p:cNvPr name="TextBox 51" id="51"/>
            <p:cNvSpPr txBox="true"/>
            <p:nvPr/>
          </p:nvSpPr>
          <p:spPr>
            <a:xfrm rot="0">
              <a:off x="236291" y="3657853"/>
              <a:ext cx="7993368" cy="1181736"/>
            </a:xfrm>
            <a:prstGeom prst="rect">
              <a:avLst/>
            </a:prstGeom>
          </p:spPr>
          <p:txBody>
            <a:bodyPr anchor="t" rtlCol="false" tIns="0" lIns="0" bIns="0" rIns="0">
              <a:spAutoFit/>
            </a:bodyPr>
            <a:lstStyle/>
            <a:p>
              <a:pPr>
                <a:lnSpc>
                  <a:spcPts val="3240"/>
                </a:lnSpc>
              </a:pPr>
              <a:r>
                <a:rPr lang="en-US" sz="3000">
                  <a:solidFill>
                    <a:srgbClr val="000000"/>
                  </a:solidFill>
                  <a:latin typeface="Arial"/>
                </a:rPr>
                <a:t>Model baru </a:t>
              </a:r>
              <a:r>
                <a:rPr lang="en-US" sz="3000">
                  <a:solidFill>
                    <a:srgbClr val="000000"/>
                  </a:solidFill>
                  <a:latin typeface="Arial Bold"/>
                </a:rPr>
                <a:t>difokuskan</a:t>
              </a:r>
              <a:r>
                <a:rPr lang="en-US" sz="3000">
                  <a:solidFill>
                    <a:srgbClr val="000000"/>
                  </a:solidFill>
                  <a:latin typeface="Arial"/>
                </a:rPr>
                <a:t> pada </a:t>
              </a:r>
              <a:r>
                <a:rPr lang="en-US" sz="3000">
                  <a:solidFill>
                    <a:srgbClr val="000000"/>
                  </a:solidFill>
                  <a:latin typeface="Arial Bold"/>
                </a:rPr>
                <a:t>sampel</a:t>
              </a:r>
              <a:r>
                <a:rPr lang="en-US" sz="3000">
                  <a:solidFill>
                    <a:srgbClr val="000000"/>
                  </a:solidFill>
                  <a:latin typeface="Arial"/>
                </a:rPr>
                <a:t> data yang </a:t>
              </a:r>
              <a:r>
                <a:rPr lang="en-US" sz="3000">
                  <a:solidFill>
                    <a:srgbClr val="000000"/>
                  </a:solidFill>
                  <a:latin typeface="Arial Bold"/>
                </a:rPr>
                <a:t>sulit diprediksi</a:t>
              </a:r>
            </a:p>
          </p:txBody>
        </p:sp>
        <p:sp>
          <p:nvSpPr>
            <p:cNvPr name="TextBox 52" id="52"/>
            <p:cNvSpPr txBox="true"/>
            <p:nvPr/>
          </p:nvSpPr>
          <p:spPr>
            <a:xfrm rot="0">
              <a:off x="236291" y="257175"/>
              <a:ext cx="7980668" cy="1181736"/>
            </a:xfrm>
            <a:prstGeom prst="rect">
              <a:avLst/>
            </a:prstGeom>
          </p:spPr>
          <p:txBody>
            <a:bodyPr anchor="t" rtlCol="false" tIns="0" lIns="0" bIns="0" rIns="0">
              <a:spAutoFit/>
            </a:bodyPr>
            <a:lstStyle/>
            <a:p>
              <a:pPr>
                <a:lnSpc>
                  <a:spcPts val="3240"/>
                </a:lnSpc>
              </a:pPr>
              <a:r>
                <a:rPr lang="en-US" sz="3000">
                  <a:solidFill>
                    <a:srgbClr val="000000"/>
                  </a:solidFill>
                  <a:latin typeface="Arial"/>
                </a:rPr>
                <a:t>Kumpulan model lemah dibangun berurutan</a:t>
              </a:r>
            </a:p>
          </p:txBody>
        </p:sp>
        <p:grpSp>
          <p:nvGrpSpPr>
            <p:cNvPr name="Group 53" id="53"/>
            <p:cNvGrpSpPr/>
            <p:nvPr/>
          </p:nvGrpSpPr>
          <p:grpSpPr>
            <a:xfrm rot="0">
              <a:off x="0" y="1801676"/>
              <a:ext cx="8371167" cy="1579952"/>
              <a:chOff x="0" y="0"/>
              <a:chExt cx="1653564" cy="312089"/>
            </a:xfrm>
          </p:grpSpPr>
          <p:sp>
            <p:nvSpPr>
              <p:cNvPr name="Freeform 54" id="54"/>
              <p:cNvSpPr/>
              <p:nvPr/>
            </p:nvSpPr>
            <p:spPr>
              <a:xfrm flipH="false" flipV="false" rot="0">
                <a:off x="0" y="0"/>
                <a:ext cx="1653564" cy="312089"/>
              </a:xfrm>
              <a:custGeom>
                <a:avLst/>
                <a:gdLst/>
                <a:ahLst/>
                <a:cxnLst/>
                <a:rect r="r" b="b" t="t" l="l"/>
                <a:pathLst>
                  <a:path h="312089" w="1653564">
                    <a:moveTo>
                      <a:pt x="62889" y="0"/>
                    </a:moveTo>
                    <a:lnTo>
                      <a:pt x="1590675" y="0"/>
                    </a:lnTo>
                    <a:cubicBezTo>
                      <a:pt x="1607354" y="0"/>
                      <a:pt x="1623350" y="6626"/>
                      <a:pt x="1635144" y="18420"/>
                    </a:cubicBezTo>
                    <a:cubicBezTo>
                      <a:pt x="1646938" y="30214"/>
                      <a:pt x="1653564" y="46209"/>
                      <a:pt x="1653564" y="62889"/>
                    </a:cubicBezTo>
                    <a:lnTo>
                      <a:pt x="1653564" y="249201"/>
                    </a:lnTo>
                    <a:cubicBezTo>
                      <a:pt x="1653564" y="265880"/>
                      <a:pt x="1646938" y="281876"/>
                      <a:pt x="1635144" y="293670"/>
                    </a:cubicBezTo>
                    <a:cubicBezTo>
                      <a:pt x="1623350" y="305464"/>
                      <a:pt x="1607354" y="312089"/>
                      <a:pt x="1590675" y="312089"/>
                    </a:cubicBezTo>
                    <a:lnTo>
                      <a:pt x="62889" y="312089"/>
                    </a:lnTo>
                    <a:cubicBezTo>
                      <a:pt x="28156" y="312089"/>
                      <a:pt x="0" y="283933"/>
                      <a:pt x="0" y="249201"/>
                    </a:cubicBezTo>
                    <a:lnTo>
                      <a:pt x="0" y="62889"/>
                    </a:lnTo>
                    <a:cubicBezTo>
                      <a:pt x="0" y="46209"/>
                      <a:pt x="6626" y="30214"/>
                      <a:pt x="18420" y="18420"/>
                    </a:cubicBezTo>
                    <a:cubicBezTo>
                      <a:pt x="30214" y="6626"/>
                      <a:pt x="46209" y="0"/>
                      <a:pt x="62889" y="0"/>
                    </a:cubicBezTo>
                    <a:close/>
                  </a:path>
                </a:pathLst>
              </a:custGeom>
              <a:solidFill>
                <a:srgbClr val="000000">
                  <a:alpha val="0"/>
                </a:srgbClr>
              </a:solidFill>
              <a:ln w="47625" cap="rnd">
                <a:solidFill>
                  <a:srgbClr val="243B90"/>
                </a:solidFill>
                <a:prstDash val="solid"/>
                <a:round/>
              </a:ln>
            </p:spPr>
          </p:sp>
          <p:sp>
            <p:nvSpPr>
              <p:cNvPr name="TextBox 55" id="55"/>
              <p:cNvSpPr txBox="true"/>
              <p:nvPr/>
            </p:nvSpPr>
            <p:spPr>
              <a:xfrm>
                <a:off x="0" y="-47625"/>
                <a:ext cx="1653564" cy="359714"/>
              </a:xfrm>
              <a:prstGeom prst="rect">
                <a:avLst/>
              </a:prstGeom>
            </p:spPr>
            <p:txBody>
              <a:bodyPr anchor="ctr" rtlCol="false" tIns="50800" lIns="50800" bIns="50800" rIns="50800"/>
              <a:lstStyle/>
              <a:p>
                <a:pPr algn="ctr">
                  <a:lnSpc>
                    <a:spcPts val="2659"/>
                  </a:lnSpc>
                </a:pPr>
              </a:p>
            </p:txBody>
          </p:sp>
        </p:grpSp>
        <p:sp>
          <p:nvSpPr>
            <p:cNvPr name="TextBox 56" id="56"/>
            <p:cNvSpPr txBox="true"/>
            <p:nvPr/>
          </p:nvSpPr>
          <p:spPr>
            <a:xfrm rot="0">
              <a:off x="236291" y="1986497"/>
              <a:ext cx="8134876" cy="1181736"/>
            </a:xfrm>
            <a:prstGeom prst="rect">
              <a:avLst/>
            </a:prstGeom>
          </p:spPr>
          <p:txBody>
            <a:bodyPr anchor="t" rtlCol="false" tIns="0" lIns="0" bIns="0" rIns="0">
              <a:spAutoFit/>
            </a:bodyPr>
            <a:lstStyle/>
            <a:p>
              <a:pPr>
                <a:lnSpc>
                  <a:spcPts val="3240"/>
                </a:lnSpc>
              </a:pPr>
              <a:r>
                <a:rPr lang="en-US" sz="3000">
                  <a:solidFill>
                    <a:srgbClr val="000000"/>
                  </a:solidFill>
                  <a:latin typeface="Arial"/>
                </a:rPr>
                <a:t>Model </a:t>
              </a:r>
              <a:r>
                <a:rPr lang="en-US" sz="3000">
                  <a:solidFill>
                    <a:srgbClr val="000000"/>
                  </a:solidFill>
                  <a:latin typeface="Arial Bold"/>
                </a:rPr>
                <a:t>memperbaiki </a:t>
              </a:r>
              <a:r>
                <a:rPr lang="en-US" sz="3000">
                  <a:solidFill>
                    <a:srgbClr val="000000"/>
                  </a:solidFill>
                  <a:latin typeface="Arial"/>
                </a:rPr>
                <a:t>kesalahan </a:t>
              </a:r>
              <a:r>
                <a:rPr lang="en-US" sz="3000">
                  <a:solidFill>
                    <a:srgbClr val="000000"/>
                  </a:solidFill>
                  <a:latin typeface="Arial Bold"/>
                </a:rPr>
                <a:t>prediksi</a:t>
              </a:r>
              <a:r>
                <a:rPr lang="en-US" sz="3000">
                  <a:solidFill>
                    <a:srgbClr val="000000"/>
                  </a:solidFill>
                  <a:latin typeface="Arial"/>
                </a:rPr>
                <a:t> model </a:t>
              </a:r>
              <a:r>
                <a:rPr lang="en-US" sz="3000">
                  <a:solidFill>
                    <a:srgbClr val="000000"/>
                  </a:solidFill>
                  <a:latin typeface="Arial Bold"/>
                </a:rPr>
                <a:t>sebelumnya</a:t>
              </a:r>
            </a:p>
          </p:txBody>
        </p:sp>
      </p:grpSp>
      <p:grpSp>
        <p:nvGrpSpPr>
          <p:cNvPr name="Group 57" id="57"/>
          <p:cNvGrpSpPr/>
          <p:nvPr/>
        </p:nvGrpSpPr>
        <p:grpSpPr>
          <a:xfrm rot="0">
            <a:off x="839009" y="3578276"/>
            <a:ext cx="956516" cy="5027338"/>
            <a:chOff x="0" y="0"/>
            <a:chExt cx="251922" cy="1324073"/>
          </a:xfrm>
        </p:grpSpPr>
        <p:sp>
          <p:nvSpPr>
            <p:cNvPr name="Freeform 58" id="58"/>
            <p:cNvSpPr/>
            <p:nvPr/>
          </p:nvSpPr>
          <p:spPr>
            <a:xfrm flipH="false" flipV="false" rot="0">
              <a:off x="0" y="0"/>
              <a:ext cx="251922" cy="1324073"/>
            </a:xfrm>
            <a:custGeom>
              <a:avLst/>
              <a:gdLst/>
              <a:ahLst/>
              <a:cxnLst/>
              <a:rect r="r" b="b" t="t" l="l"/>
              <a:pathLst>
                <a:path h="1324073" w="251922">
                  <a:moveTo>
                    <a:pt x="0" y="0"/>
                  </a:moveTo>
                  <a:lnTo>
                    <a:pt x="251922" y="0"/>
                  </a:lnTo>
                  <a:lnTo>
                    <a:pt x="251922" y="1324073"/>
                  </a:lnTo>
                  <a:lnTo>
                    <a:pt x="0" y="1324073"/>
                  </a:lnTo>
                  <a:close/>
                </a:path>
              </a:pathLst>
            </a:custGeom>
            <a:solidFill>
              <a:srgbClr val="C7E8FB"/>
            </a:solidFill>
          </p:spPr>
        </p:sp>
        <p:sp>
          <p:nvSpPr>
            <p:cNvPr name="TextBox 59" id="59"/>
            <p:cNvSpPr txBox="true"/>
            <p:nvPr/>
          </p:nvSpPr>
          <p:spPr>
            <a:xfrm>
              <a:off x="0" y="-47625"/>
              <a:ext cx="251922" cy="1371698"/>
            </a:xfrm>
            <a:prstGeom prst="rect">
              <a:avLst/>
            </a:prstGeom>
          </p:spPr>
          <p:txBody>
            <a:bodyPr anchor="ctr" rtlCol="false" tIns="50800" lIns="50800" bIns="50800" rIns="50800"/>
            <a:lstStyle/>
            <a:p>
              <a:pPr algn="ctr">
                <a:lnSpc>
                  <a:spcPts val="2659"/>
                </a:lnSpc>
              </a:pPr>
            </a:p>
          </p:txBody>
        </p:sp>
      </p:grpSp>
      <p:sp>
        <p:nvSpPr>
          <p:cNvPr name="TextBox 60" id="60"/>
          <p:cNvSpPr txBox="true"/>
          <p:nvPr/>
        </p:nvSpPr>
        <p:spPr>
          <a:xfrm rot="0">
            <a:off x="839009" y="3642313"/>
            <a:ext cx="956516" cy="4829175"/>
          </a:xfrm>
          <a:prstGeom prst="rect">
            <a:avLst/>
          </a:prstGeom>
        </p:spPr>
        <p:txBody>
          <a:bodyPr anchor="t" rtlCol="false" tIns="0" lIns="0" bIns="0" rIns="0">
            <a:spAutoFit/>
          </a:bodyPr>
          <a:lstStyle/>
          <a:p>
            <a:pPr algn="ctr">
              <a:lnSpc>
                <a:spcPts val="5400"/>
              </a:lnSpc>
            </a:pPr>
            <a:r>
              <a:rPr lang="en-US" sz="5000">
                <a:solidFill>
                  <a:srgbClr val="000000"/>
                </a:solidFill>
                <a:latin typeface="Clear Sans Bold"/>
              </a:rPr>
              <a:t>B</a:t>
            </a:r>
          </a:p>
          <a:p>
            <a:pPr algn="ctr">
              <a:lnSpc>
                <a:spcPts val="5400"/>
              </a:lnSpc>
            </a:pPr>
            <a:r>
              <a:rPr lang="en-US" sz="5000">
                <a:solidFill>
                  <a:srgbClr val="000000"/>
                </a:solidFill>
                <a:latin typeface="Clear Sans Bold"/>
              </a:rPr>
              <a:t>A</a:t>
            </a:r>
          </a:p>
          <a:p>
            <a:pPr algn="ctr">
              <a:lnSpc>
                <a:spcPts val="5400"/>
              </a:lnSpc>
            </a:pPr>
            <a:r>
              <a:rPr lang="en-US" sz="5000">
                <a:solidFill>
                  <a:srgbClr val="000000"/>
                </a:solidFill>
                <a:latin typeface="Clear Sans Bold"/>
              </a:rPr>
              <a:t>G</a:t>
            </a:r>
          </a:p>
          <a:p>
            <a:pPr algn="ctr">
              <a:lnSpc>
                <a:spcPts val="5400"/>
              </a:lnSpc>
            </a:pPr>
            <a:r>
              <a:rPr lang="en-US" sz="5000">
                <a:solidFill>
                  <a:srgbClr val="000000"/>
                </a:solidFill>
                <a:latin typeface="Clear Sans Bold"/>
              </a:rPr>
              <a:t>G</a:t>
            </a:r>
          </a:p>
          <a:p>
            <a:pPr algn="ctr">
              <a:lnSpc>
                <a:spcPts val="5400"/>
              </a:lnSpc>
            </a:pPr>
            <a:r>
              <a:rPr lang="en-US" sz="5000">
                <a:solidFill>
                  <a:srgbClr val="000000"/>
                </a:solidFill>
                <a:latin typeface="Clear Sans Bold"/>
              </a:rPr>
              <a:t>I</a:t>
            </a:r>
          </a:p>
          <a:p>
            <a:pPr algn="ctr">
              <a:lnSpc>
                <a:spcPts val="5400"/>
              </a:lnSpc>
            </a:pPr>
            <a:r>
              <a:rPr lang="en-US" sz="5000">
                <a:solidFill>
                  <a:srgbClr val="000000"/>
                </a:solidFill>
                <a:latin typeface="Clear Sans Bold"/>
              </a:rPr>
              <a:t>N</a:t>
            </a:r>
          </a:p>
          <a:p>
            <a:pPr algn="ctr">
              <a:lnSpc>
                <a:spcPts val="5400"/>
              </a:lnSpc>
            </a:pPr>
            <a:r>
              <a:rPr lang="en-US" sz="5000">
                <a:solidFill>
                  <a:srgbClr val="000000"/>
                </a:solidFill>
                <a:latin typeface="Clear Sans Bold"/>
              </a:rPr>
              <a:t>G</a:t>
            </a:r>
          </a:p>
        </p:txBody>
      </p:sp>
      <p:sp>
        <p:nvSpPr>
          <p:cNvPr name="TextBox 61" id="61"/>
          <p:cNvSpPr txBox="true"/>
          <p:nvPr/>
        </p:nvSpPr>
        <p:spPr>
          <a:xfrm rot="0">
            <a:off x="754577" y="579120"/>
            <a:ext cx="11795760" cy="716280"/>
          </a:xfrm>
          <a:prstGeom prst="rect">
            <a:avLst/>
          </a:prstGeom>
        </p:spPr>
        <p:txBody>
          <a:bodyPr anchor="t" rtlCol="false" tIns="0" lIns="0" bIns="0" rIns="0">
            <a:spAutoFit/>
          </a:bodyPr>
          <a:lstStyle/>
          <a:p>
            <a:pPr algn="l">
              <a:lnSpc>
                <a:spcPts val="4860"/>
              </a:lnSpc>
            </a:pPr>
            <a:r>
              <a:rPr lang="en-US" sz="4500">
                <a:solidFill>
                  <a:srgbClr val="404040"/>
                </a:solidFill>
                <a:latin typeface="Arial Bold"/>
              </a:rPr>
              <a:t>PENDAHULUAN</a:t>
            </a:r>
          </a:p>
        </p:txBody>
      </p:sp>
      <p:sp>
        <p:nvSpPr>
          <p:cNvPr name="TextBox 62" id="62"/>
          <p:cNvSpPr txBox="true"/>
          <p:nvPr/>
        </p:nvSpPr>
        <p:spPr>
          <a:xfrm rot="0">
            <a:off x="916502" y="1828428"/>
            <a:ext cx="385073" cy="705118"/>
          </a:xfrm>
          <a:prstGeom prst="rect">
            <a:avLst/>
          </a:prstGeom>
        </p:spPr>
        <p:txBody>
          <a:bodyPr anchor="t" rtlCol="false" tIns="0" lIns="0" bIns="0" rIns="0">
            <a:spAutoFit/>
          </a:bodyPr>
          <a:lstStyle/>
          <a:p>
            <a:pPr algn="l">
              <a:lnSpc>
                <a:spcPts val="4743"/>
              </a:lnSpc>
            </a:pPr>
            <a:r>
              <a:rPr lang="en-US" sz="4392">
                <a:solidFill>
                  <a:srgbClr val="000000"/>
                </a:solidFill>
                <a:latin typeface="Arial Bold"/>
              </a:rPr>
              <a:t>1</a:t>
            </a:r>
          </a:p>
        </p:txBody>
      </p:sp>
      <p:sp>
        <p:nvSpPr>
          <p:cNvPr name="TextBox 63" id="63"/>
          <p:cNvSpPr txBox="true"/>
          <p:nvPr/>
        </p:nvSpPr>
        <p:spPr>
          <a:xfrm rot="0">
            <a:off x="8610618" y="3689246"/>
            <a:ext cx="1066764" cy="4740275"/>
          </a:xfrm>
          <a:prstGeom prst="rect">
            <a:avLst/>
          </a:prstGeom>
        </p:spPr>
        <p:txBody>
          <a:bodyPr anchor="t" rtlCol="false" tIns="0" lIns="0" bIns="0" rIns="0">
            <a:spAutoFit/>
          </a:bodyPr>
          <a:lstStyle/>
          <a:p>
            <a:pPr algn="ctr">
              <a:lnSpc>
                <a:spcPts val="6250"/>
              </a:lnSpc>
            </a:pPr>
            <a:r>
              <a:rPr lang="en-US" sz="5000" spc="375">
                <a:solidFill>
                  <a:srgbClr val="CE2045"/>
                </a:solidFill>
                <a:latin typeface="League Spartan"/>
              </a:rPr>
              <a:t>V</a:t>
            </a:r>
          </a:p>
          <a:p>
            <a:pPr algn="ctr">
              <a:lnSpc>
                <a:spcPts val="6250"/>
              </a:lnSpc>
            </a:pPr>
            <a:r>
              <a:rPr lang="en-US" sz="5000" spc="375">
                <a:solidFill>
                  <a:srgbClr val="CE2045"/>
                </a:solidFill>
                <a:latin typeface="League Spartan"/>
              </a:rPr>
              <a:t>E</a:t>
            </a:r>
          </a:p>
          <a:p>
            <a:pPr algn="ctr">
              <a:lnSpc>
                <a:spcPts val="6250"/>
              </a:lnSpc>
            </a:pPr>
            <a:r>
              <a:rPr lang="en-US" sz="5000" spc="375">
                <a:solidFill>
                  <a:srgbClr val="CE2045"/>
                </a:solidFill>
                <a:latin typeface="League Spartan"/>
              </a:rPr>
              <a:t>R</a:t>
            </a:r>
          </a:p>
          <a:p>
            <a:pPr algn="ctr">
              <a:lnSpc>
                <a:spcPts val="6250"/>
              </a:lnSpc>
            </a:pPr>
            <a:r>
              <a:rPr lang="en-US" sz="5000" spc="375">
                <a:solidFill>
                  <a:srgbClr val="CE2045"/>
                </a:solidFill>
                <a:latin typeface="League Spartan"/>
              </a:rPr>
              <a:t>S</a:t>
            </a:r>
          </a:p>
          <a:p>
            <a:pPr algn="ctr">
              <a:lnSpc>
                <a:spcPts val="6250"/>
              </a:lnSpc>
            </a:pPr>
            <a:r>
              <a:rPr lang="en-US" sz="5000" spc="375">
                <a:solidFill>
                  <a:srgbClr val="CE2045"/>
                </a:solidFill>
                <a:latin typeface="League Spartan"/>
              </a:rPr>
              <a:t>U</a:t>
            </a:r>
          </a:p>
          <a:p>
            <a:pPr algn="ctr">
              <a:lnSpc>
                <a:spcPts val="6250"/>
              </a:lnSpc>
            </a:pPr>
            <a:r>
              <a:rPr lang="en-US" sz="5000" spc="375">
                <a:solidFill>
                  <a:srgbClr val="CE2045"/>
                </a:solidFill>
                <a:latin typeface="League Spartan"/>
              </a:rPr>
              <a:t>S</a:t>
            </a:r>
          </a:p>
        </p:txBody>
      </p:sp>
      <p:sp>
        <p:nvSpPr>
          <p:cNvPr name="TextBox 64" id="64"/>
          <p:cNvSpPr txBox="true"/>
          <p:nvPr/>
        </p:nvSpPr>
        <p:spPr>
          <a:xfrm rot="0">
            <a:off x="5835712" y="9173337"/>
            <a:ext cx="2261597" cy="379477"/>
          </a:xfrm>
          <a:prstGeom prst="rect">
            <a:avLst/>
          </a:prstGeom>
        </p:spPr>
        <p:txBody>
          <a:bodyPr anchor="t" rtlCol="false" tIns="0" lIns="0" bIns="0" rIns="0">
            <a:spAutoFit/>
          </a:bodyPr>
          <a:lstStyle/>
          <a:p>
            <a:pPr>
              <a:lnSpc>
                <a:spcPts val="2592"/>
              </a:lnSpc>
            </a:pPr>
            <a:r>
              <a:rPr lang="en-US" sz="2400">
                <a:solidFill>
                  <a:srgbClr val="000000"/>
                </a:solidFill>
                <a:latin typeface="Arial"/>
              </a:rPr>
              <a:t>(Breiman, 1996)</a:t>
            </a:r>
          </a:p>
        </p:txBody>
      </p:sp>
      <p:sp>
        <p:nvSpPr>
          <p:cNvPr name="TextBox 65" id="65"/>
          <p:cNvSpPr txBox="true"/>
          <p:nvPr/>
        </p:nvSpPr>
        <p:spPr>
          <a:xfrm rot="0">
            <a:off x="14102180" y="9353550"/>
            <a:ext cx="2367927" cy="379477"/>
          </a:xfrm>
          <a:prstGeom prst="rect">
            <a:avLst/>
          </a:prstGeom>
        </p:spPr>
        <p:txBody>
          <a:bodyPr anchor="t" rtlCol="false" tIns="0" lIns="0" bIns="0" rIns="0">
            <a:spAutoFit/>
          </a:bodyPr>
          <a:lstStyle/>
          <a:p>
            <a:pPr>
              <a:lnSpc>
                <a:spcPts val="2592"/>
              </a:lnSpc>
            </a:pPr>
            <a:r>
              <a:rPr lang="en-US" sz="2400">
                <a:solidFill>
                  <a:srgbClr val="000000"/>
                </a:solidFill>
                <a:latin typeface="Arial"/>
              </a:rPr>
              <a:t>(Friedman, 2001)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21573" y="1457325"/>
            <a:ext cx="13407390" cy="57150"/>
          </a:xfrm>
          <a:prstGeom prst="line">
            <a:avLst/>
          </a:prstGeom>
          <a:ln cap="rnd" w="95250">
            <a:solidFill>
              <a:srgbClr val="4472C4"/>
            </a:solidFill>
            <a:prstDash val="sysDot"/>
            <a:headEnd type="none" len="sm" w="sm"/>
            <a:tailEnd type="none" len="sm" w="sm"/>
          </a:ln>
        </p:spPr>
      </p:sp>
      <p:grpSp>
        <p:nvGrpSpPr>
          <p:cNvPr name="Group 3" id="3"/>
          <p:cNvGrpSpPr/>
          <p:nvPr/>
        </p:nvGrpSpPr>
        <p:grpSpPr>
          <a:xfrm rot="0">
            <a:off x="1591052" y="1819694"/>
            <a:ext cx="4256768" cy="694382"/>
            <a:chOff x="0" y="0"/>
            <a:chExt cx="1121124" cy="182882"/>
          </a:xfrm>
        </p:grpSpPr>
        <p:sp>
          <p:nvSpPr>
            <p:cNvPr name="Freeform 4" id="4"/>
            <p:cNvSpPr/>
            <p:nvPr/>
          </p:nvSpPr>
          <p:spPr>
            <a:xfrm flipH="false" flipV="false" rot="0">
              <a:off x="0" y="0"/>
              <a:ext cx="1121124" cy="182882"/>
            </a:xfrm>
            <a:custGeom>
              <a:avLst/>
              <a:gdLst/>
              <a:ahLst/>
              <a:cxnLst/>
              <a:rect r="r" b="b" t="t" l="l"/>
              <a:pathLst>
                <a:path h="182882" w="1121124">
                  <a:moveTo>
                    <a:pt x="91441" y="0"/>
                  </a:moveTo>
                  <a:lnTo>
                    <a:pt x="1029683" y="0"/>
                  </a:lnTo>
                  <a:cubicBezTo>
                    <a:pt x="1053935" y="0"/>
                    <a:pt x="1077193" y="9634"/>
                    <a:pt x="1094342" y="26783"/>
                  </a:cubicBezTo>
                  <a:cubicBezTo>
                    <a:pt x="1111490" y="43931"/>
                    <a:pt x="1121124" y="67189"/>
                    <a:pt x="1121124" y="91441"/>
                  </a:cubicBezTo>
                  <a:lnTo>
                    <a:pt x="1121124" y="91441"/>
                  </a:lnTo>
                  <a:cubicBezTo>
                    <a:pt x="1121124" y="141943"/>
                    <a:pt x="1080184" y="182882"/>
                    <a:pt x="1029683" y="182882"/>
                  </a:cubicBezTo>
                  <a:lnTo>
                    <a:pt x="91441" y="182882"/>
                  </a:lnTo>
                  <a:cubicBezTo>
                    <a:pt x="40940" y="182882"/>
                    <a:pt x="0" y="141943"/>
                    <a:pt x="0" y="91441"/>
                  </a:cubicBezTo>
                  <a:lnTo>
                    <a:pt x="0" y="91441"/>
                  </a:lnTo>
                  <a:cubicBezTo>
                    <a:pt x="0" y="40940"/>
                    <a:pt x="40940" y="0"/>
                    <a:pt x="91441" y="0"/>
                  </a:cubicBezTo>
                  <a:close/>
                </a:path>
              </a:pathLst>
            </a:custGeom>
            <a:gradFill rotWithShape="true">
              <a:gsLst>
                <a:gs pos="0">
                  <a:srgbClr val="85BCE8">
                    <a:alpha val="100000"/>
                  </a:srgbClr>
                </a:gs>
                <a:gs pos="100000">
                  <a:srgbClr val="EBEBEB">
                    <a:alpha val="100000"/>
                  </a:srgbClr>
                </a:gs>
              </a:gsLst>
              <a:path path="circle">
                <a:fillToRect l="50000" r="50000" t="50000" b="50000"/>
              </a:path>
            </a:gradFill>
            <a:ln w="9525" cap="rnd">
              <a:gradFill>
                <a:gsLst>
                  <a:gs pos="0">
                    <a:srgbClr val="FFFFFF">
                      <a:alpha val="100000"/>
                    </a:srgbClr>
                  </a:gs>
                  <a:gs pos="100000">
                    <a:srgbClr val="84C7FC">
                      <a:alpha val="100000"/>
                    </a:srgbClr>
                  </a:gs>
                </a:gsLst>
                <a:path path="circle">
                  <a:fillToRect l="50000" r="50000" t="50000" b="50000"/>
                </a:path>
              </a:gradFill>
              <a:prstDash val="solid"/>
              <a:round/>
            </a:ln>
          </p:spPr>
        </p:sp>
        <p:sp>
          <p:nvSpPr>
            <p:cNvPr name="TextBox 5" id="5"/>
            <p:cNvSpPr txBox="true"/>
            <p:nvPr/>
          </p:nvSpPr>
          <p:spPr>
            <a:xfrm>
              <a:off x="0" y="0"/>
              <a:ext cx="1121124" cy="182882"/>
            </a:xfrm>
            <a:prstGeom prst="rect">
              <a:avLst/>
            </a:prstGeom>
          </p:spPr>
          <p:txBody>
            <a:bodyPr anchor="ctr" rtlCol="false" tIns="50800" lIns="50800" bIns="50800" rIns="50800"/>
            <a:lstStyle/>
            <a:p>
              <a:pPr algn="ctr">
                <a:lnSpc>
                  <a:spcPts val="3110"/>
                </a:lnSpc>
              </a:pPr>
              <a:r>
                <a:rPr lang="en-US" sz="3200">
                  <a:solidFill>
                    <a:srgbClr val="000000"/>
                  </a:solidFill>
                  <a:latin typeface="Arial Italics"/>
                </a:rPr>
                <a:t>Penelitian Terdahulu</a:t>
              </a:r>
            </a:p>
          </p:txBody>
        </p:sp>
      </p:grpSp>
      <p:grpSp>
        <p:nvGrpSpPr>
          <p:cNvPr name="Group 6" id="6"/>
          <p:cNvGrpSpPr/>
          <p:nvPr/>
        </p:nvGrpSpPr>
        <p:grpSpPr>
          <a:xfrm rot="0">
            <a:off x="754577" y="1781175"/>
            <a:ext cx="693599" cy="69359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E6E6"/>
            </a:solidFill>
          </p:spPr>
        </p:sp>
        <p:sp>
          <p:nvSpPr>
            <p:cNvPr name="TextBox 8" id="8"/>
            <p:cNvSpPr txBox="true"/>
            <p:nvPr/>
          </p:nvSpPr>
          <p:spPr>
            <a:xfrm>
              <a:off x="76200" y="-66675"/>
              <a:ext cx="660400" cy="803275"/>
            </a:xfrm>
            <a:prstGeom prst="rect">
              <a:avLst/>
            </a:prstGeom>
          </p:spPr>
          <p:txBody>
            <a:bodyPr anchor="ctr" rtlCol="false" tIns="50800" lIns="50800" bIns="50800" rIns="50800"/>
            <a:lstStyle/>
            <a:p>
              <a:pPr algn="ctr">
                <a:lnSpc>
                  <a:spcPts val="5039"/>
                </a:lnSpc>
              </a:pPr>
            </a:p>
          </p:txBody>
        </p:sp>
      </p:grpSp>
      <p:sp>
        <p:nvSpPr>
          <p:cNvPr name="Freeform 9" id="9"/>
          <p:cNvSpPr/>
          <p:nvPr/>
        </p:nvSpPr>
        <p:spPr>
          <a:xfrm flipH="false" flipV="false" rot="0">
            <a:off x="14617213" y="478770"/>
            <a:ext cx="3119674" cy="816630"/>
          </a:xfrm>
          <a:custGeom>
            <a:avLst/>
            <a:gdLst/>
            <a:ahLst/>
            <a:cxnLst/>
            <a:rect r="r" b="b" t="t" l="l"/>
            <a:pathLst>
              <a:path h="816630" w="3119674">
                <a:moveTo>
                  <a:pt x="0" y="0"/>
                </a:moveTo>
                <a:lnTo>
                  <a:pt x="3119674" y="0"/>
                </a:lnTo>
                <a:lnTo>
                  <a:pt x="3119674" y="816630"/>
                </a:lnTo>
                <a:lnTo>
                  <a:pt x="0" y="816630"/>
                </a:lnTo>
                <a:lnTo>
                  <a:pt x="0" y="0"/>
                </a:lnTo>
                <a:close/>
              </a:path>
            </a:pathLst>
          </a:custGeom>
          <a:blipFill>
            <a:blip r:embed="rId2"/>
            <a:stretch>
              <a:fillRect l="0" t="0" r="0" b="0"/>
            </a:stretch>
          </a:blipFill>
        </p:spPr>
      </p:sp>
      <p:sp>
        <p:nvSpPr>
          <p:cNvPr name="Freeform 10" id="10"/>
          <p:cNvSpPr/>
          <p:nvPr/>
        </p:nvSpPr>
        <p:spPr>
          <a:xfrm flipH="false" flipV="false" rot="0">
            <a:off x="-34290" y="3160644"/>
            <a:ext cx="638463" cy="7141879"/>
          </a:xfrm>
          <a:custGeom>
            <a:avLst/>
            <a:gdLst/>
            <a:ahLst/>
            <a:cxnLst/>
            <a:rect r="r" b="b" t="t" l="l"/>
            <a:pathLst>
              <a:path h="7141879" w="638463">
                <a:moveTo>
                  <a:pt x="0" y="0"/>
                </a:moveTo>
                <a:lnTo>
                  <a:pt x="638463" y="0"/>
                </a:lnTo>
                <a:lnTo>
                  <a:pt x="638463" y="7141879"/>
                </a:lnTo>
                <a:lnTo>
                  <a:pt x="0" y="7141879"/>
                </a:lnTo>
                <a:lnTo>
                  <a:pt x="0" y="0"/>
                </a:lnTo>
                <a:close/>
              </a:path>
            </a:pathLst>
          </a:custGeom>
          <a:blipFill>
            <a:blip r:embed="rId3"/>
            <a:stretch>
              <a:fillRect l="0" t="0" r="0" b="0"/>
            </a:stretch>
          </a:blipFill>
        </p:spPr>
      </p:sp>
      <p:grpSp>
        <p:nvGrpSpPr>
          <p:cNvPr name="Group 11" id="11"/>
          <p:cNvGrpSpPr/>
          <p:nvPr/>
        </p:nvGrpSpPr>
        <p:grpSpPr>
          <a:xfrm rot="0">
            <a:off x="1591052" y="3222534"/>
            <a:ext cx="7737337" cy="3126129"/>
            <a:chOff x="0" y="0"/>
            <a:chExt cx="2037817" cy="823342"/>
          </a:xfrm>
        </p:grpSpPr>
        <p:sp>
          <p:nvSpPr>
            <p:cNvPr name="Freeform 12" id="12"/>
            <p:cNvSpPr/>
            <p:nvPr/>
          </p:nvSpPr>
          <p:spPr>
            <a:xfrm flipH="false" flipV="false" rot="0">
              <a:off x="0" y="0"/>
              <a:ext cx="2037817" cy="823342"/>
            </a:xfrm>
            <a:custGeom>
              <a:avLst/>
              <a:gdLst/>
              <a:ahLst/>
              <a:cxnLst/>
              <a:rect r="r" b="b" t="t" l="l"/>
              <a:pathLst>
                <a:path h="823342" w="2037817">
                  <a:moveTo>
                    <a:pt x="51030" y="0"/>
                  </a:moveTo>
                  <a:lnTo>
                    <a:pt x="1986787" y="0"/>
                  </a:lnTo>
                  <a:cubicBezTo>
                    <a:pt x="2000321" y="0"/>
                    <a:pt x="2013301" y="5376"/>
                    <a:pt x="2022871" y="14946"/>
                  </a:cubicBezTo>
                  <a:cubicBezTo>
                    <a:pt x="2032441" y="24516"/>
                    <a:pt x="2037817" y="37496"/>
                    <a:pt x="2037817" y="51030"/>
                  </a:cubicBezTo>
                  <a:lnTo>
                    <a:pt x="2037817" y="772312"/>
                  </a:lnTo>
                  <a:cubicBezTo>
                    <a:pt x="2037817" y="785846"/>
                    <a:pt x="2032441" y="798826"/>
                    <a:pt x="2022871" y="808396"/>
                  </a:cubicBezTo>
                  <a:cubicBezTo>
                    <a:pt x="2013301" y="817966"/>
                    <a:pt x="2000321" y="823342"/>
                    <a:pt x="1986787" y="823342"/>
                  </a:cubicBezTo>
                  <a:lnTo>
                    <a:pt x="51030" y="823342"/>
                  </a:lnTo>
                  <a:cubicBezTo>
                    <a:pt x="37496" y="823342"/>
                    <a:pt x="24516" y="817966"/>
                    <a:pt x="14946" y="808396"/>
                  </a:cubicBezTo>
                  <a:cubicBezTo>
                    <a:pt x="5376" y="798826"/>
                    <a:pt x="0" y="785846"/>
                    <a:pt x="0" y="772312"/>
                  </a:cubicBezTo>
                  <a:lnTo>
                    <a:pt x="0" y="51030"/>
                  </a:lnTo>
                  <a:cubicBezTo>
                    <a:pt x="0" y="37496"/>
                    <a:pt x="5376" y="24516"/>
                    <a:pt x="14946" y="14946"/>
                  </a:cubicBezTo>
                  <a:cubicBezTo>
                    <a:pt x="24516" y="5376"/>
                    <a:pt x="37496" y="0"/>
                    <a:pt x="51030" y="0"/>
                  </a:cubicBezTo>
                  <a:close/>
                </a:path>
              </a:pathLst>
            </a:custGeom>
            <a:solidFill>
              <a:srgbClr val="000000">
                <a:alpha val="0"/>
              </a:srgbClr>
            </a:solidFill>
            <a:ln w="47625" cap="rnd">
              <a:solidFill>
                <a:srgbClr val="243B90"/>
              </a:solidFill>
              <a:prstDash val="solid"/>
              <a:round/>
            </a:ln>
          </p:spPr>
        </p:sp>
        <p:sp>
          <p:nvSpPr>
            <p:cNvPr name="TextBox 13" id="13"/>
            <p:cNvSpPr txBox="true"/>
            <p:nvPr/>
          </p:nvSpPr>
          <p:spPr>
            <a:xfrm>
              <a:off x="0" y="-47625"/>
              <a:ext cx="2037817" cy="870967"/>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9999550" y="3160644"/>
            <a:ext cx="7737337" cy="3570940"/>
            <a:chOff x="0" y="0"/>
            <a:chExt cx="2037817" cy="940494"/>
          </a:xfrm>
        </p:grpSpPr>
        <p:sp>
          <p:nvSpPr>
            <p:cNvPr name="Freeform 15" id="15"/>
            <p:cNvSpPr/>
            <p:nvPr/>
          </p:nvSpPr>
          <p:spPr>
            <a:xfrm flipH="false" flipV="false" rot="0">
              <a:off x="0" y="0"/>
              <a:ext cx="2037817" cy="940494"/>
            </a:xfrm>
            <a:custGeom>
              <a:avLst/>
              <a:gdLst/>
              <a:ahLst/>
              <a:cxnLst/>
              <a:rect r="r" b="b" t="t" l="l"/>
              <a:pathLst>
                <a:path h="940494" w="2037817">
                  <a:moveTo>
                    <a:pt x="51030" y="0"/>
                  </a:moveTo>
                  <a:lnTo>
                    <a:pt x="1986787" y="0"/>
                  </a:lnTo>
                  <a:cubicBezTo>
                    <a:pt x="2000321" y="0"/>
                    <a:pt x="2013301" y="5376"/>
                    <a:pt x="2022871" y="14946"/>
                  </a:cubicBezTo>
                  <a:cubicBezTo>
                    <a:pt x="2032441" y="24516"/>
                    <a:pt x="2037817" y="37496"/>
                    <a:pt x="2037817" y="51030"/>
                  </a:cubicBezTo>
                  <a:lnTo>
                    <a:pt x="2037817" y="889464"/>
                  </a:lnTo>
                  <a:cubicBezTo>
                    <a:pt x="2037817" y="902998"/>
                    <a:pt x="2032441" y="915978"/>
                    <a:pt x="2022871" y="925548"/>
                  </a:cubicBezTo>
                  <a:cubicBezTo>
                    <a:pt x="2013301" y="935118"/>
                    <a:pt x="2000321" y="940494"/>
                    <a:pt x="1986787" y="940494"/>
                  </a:cubicBezTo>
                  <a:lnTo>
                    <a:pt x="51030" y="940494"/>
                  </a:lnTo>
                  <a:cubicBezTo>
                    <a:pt x="37496" y="940494"/>
                    <a:pt x="24516" y="935118"/>
                    <a:pt x="14946" y="925548"/>
                  </a:cubicBezTo>
                  <a:cubicBezTo>
                    <a:pt x="5376" y="915978"/>
                    <a:pt x="0" y="902998"/>
                    <a:pt x="0" y="889464"/>
                  </a:cubicBezTo>
                  <a:lnTo>
                    <a:pt x="0" y="51030"/>
                  </a:lnTo>
                  <a:cubicBezTo>
                    <a:pt x="0" y="37496"/>
                    <a:pt x="5376" y="24516"/>
                    <a:pt x="14946" y="14946"/>
                  </a:cubicBezTo>
                  <a:cubicBezTo>
                    <a:pt x="24516" y="5376"/>
                    <a:pt x="37496" y="0"/>
                    <a:pt x="51030" y="0"/>
                  </a:cubicBezTo>
                  <a:close/>
                </a:path>
              </a:pathLst>
            </a:custGeom>
            <a:solidFill>
              <a:srgbClr val="000000">
                <a:alpha val="0"/>
              </a:srgbClr>
            </a:solidFill>
            <a:ln w="47625" cap="rnd">
              <a:solidFill>
                <a:srgbClr val="243B90"/>
              </a:solidFill>
              <a:prstDash val="solid"/>
              <a:round/>
            </a:ln>
          </p:spPr>
        </p:sp>
        <p:sp>
          <p:nvSpPr>
            <p:cNvPr name="TextBox 16" id="16"/>
            <p:cNvSpPr txBox="true"/>
            <p:nvPr/>
          </p:nvSpPr>
          <p:spPr>
            <a:xfrm>
              <a:off x="0" y="-47625"/>
              <a:ext cx="2037817" cy="988119"/>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750555" y="2920543"/>
            <a:ext cx="4949387" cy="810274"/>
            <a:chOff x="0" y="0"/>
            <a:chExt cx="6599183" cy="1080365"/>
          </a:xfrm>
        </p:grpSpPr>
        <p:grpSp>
          <p:nvGrpSpPr>
            <p:cNvPr name="Group 18" id="18"/>
            <p:cNvGrpSpPr/>
            <p:nvPr/>
          </p:nvGrpSpPr>
          <p:grpSpPr>
            <a:xfrm rot="0">
              <a:off x="0" y="0"/>
              <a:ext cx="6599183" cy="1080365"/>
              <a:chOff x="0" y="0"/>
              <a:chExt cx="1303542" cy="213406"/>
            </a:xfrm>
          </p:grpSpPr>
          <p:sp>
            <p:nvSpPr>
              <p:cNvPr name="Freeform 19" id="19"/>
              <p:cNvSpPr/>
              <p:nvPr/>
            </p:nvSpPr>
            <p:spPr>
              <a:xfrm flipH="false" flipV="false" rot="0">
                <a:off x="0" y="0"/>
                <a:ext cx="1303542" cy="213406"/>
              </a:xfrm>
              <a:custGeom>
                <a:avLst/>
                <a:gdLst/>
                <a:ahLst/>
                <a:cxnLst/>
                <a:rect r="r" b="b" t="t" l="l"/>
                <a:pathLst>
                  <a:path h="213406" w="1303542">
                    <a:moveTo>
                      <a:pt x="0" y="0"/>
                    </a:moveTo>
                    <a:lnTo>
                      <a:pt x="1303542" y="0"/>
                    </a:lnTo>
                    <a:lnTo>
                      <a:pt x="1303542" y="213406"/>
                    </a:lnTo>
                    <a:lnTo>
                      <a:pt x="0" y="213406"/>
                    </a:lnTo>
                    <a:close/>
                  </a:path>
                </a:pathLst>
              </a:custGeom>
              <a:solidFill>
                <a:srgbClr val="9AC5F4"/>
              </a:solidFill>
            </p:spPr>
          </p:sp>
          <p:sp>
            <p:nvSpPr>
              <p:cNvPr name="TextBox 20" id="20"/>
              <p:cNvSpPr txBox="true"/>
              <p:nvPr/>
            </p:nvSpPr>
            <p:spPr>
              <a:xfrm>
                <a:off x="0" y="-47625"/>
                <a:ext cx="1303542" cy="261031"/>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24124" y="199695"/>
              <a:ext cx="6350934" cy="677800"/>
            </a:xfrm>
            <a:prstGeom prst="rect">
              <a:avLst/>
            </a:prstGeom>
          </p:spPr>
          <p:txBody>
            <a:bodyPr anchor="t" rtlCol="false" tIns="0" lIns="0" bIns="0" rIns="0">
              <a:spAutoFit/>
            </a:bodyPr>
            <a:lstStyle/>
            <a:p>
              <a:pPr algn="just">
                <a:lnSpc>
                  <a:spcPts val="3456"/>
                </a:lnSpc>
              </a:pPr>
              <a:r>
                <a:rPr lang="en-US" sz="3200">
                  <a:solidFill>
                    <a:srgbClr val="000000"/>
                  </a:solidFill>
                  <a:latin typeface="Arial Bold"/>
                </a:rPr>
                <a:t>Khan dan Awasthi, 2019</a:t>
              </a:r>
            </a:p>
          </p:txBody>
        </p:sp>
      </p:grpSp>
      <p:grpSp>
        <p:nvGrpSpPr>
          <p:cNvPr name="Group 22" id="22"/>
          <p:cNvGrpSpPr/>
          <p:nvPr/>
        </p:nvGrpSpPr>
        <p:grpSpPr>
          <a:xfrm rot="0">
            <a:off x="10159053" y="2920543"/>
            <a:ext cx="2086444" cy="810274"/>
            <a:chOff x="0" y="0"/>
            <a:chExt cx="2781925" cy="1080365"/>
          </a:xfrm>
        </p:grpSpPr>
        <p:grpSp>
          <p:nvGrpSpPr>
            <p:cNvPr name="Group 23" id="23"/>
            <p:cNvGrpSpPr/>
            <p:nvPr/>
          </p:nvGrpSpPr>
          <p:grpSpPr>
            <a:xfrm rot="0">
              <a:off x="0" y="0"/>
              <a:ext cx="2781925" cy="1080365"/>
              <a:chOff x="0" y="0"/>
              <a:chExt cx="549516" cy="213406"/>
            </a:xfrm>
          </p:grpSpPr>
          <p:sp>
            <p:nvSpPr>
              <p:cNvPr name="Freeform 24" id="24"/>
              <p:cNvSpPr/>
              <p:nvPr/>
            </p:nvSpPr>
            <p:spPr>
              <a:xfrm flipH="false" flipV="false" rot="0">
                <a:off x="0" y="0"/>
                <a:ext cx="549516" cy="213406"/>
              </a:xfrm>
              <a:custGeom>
                <a:avLst/>
                <a:gdLst/>
                <a:ahLst/>
                <a:cxnLst/>
                <a:rect r="r" b="b" t="t" l="l"/>
                <a:pathLst>
                  <a:path h="213406" w="549516">
                    <a:moveTo>
                      <a:pt x="0" y="0"/>
                    </a:moveTo>
                    <a:lnTo>
                      <a:pt x="549516" y="0"/>
                    </a:lnTo>
                    <a:lnTo>
                      <a:pt x="549516" y="213406"/>
                    </a:lnTo>
                    <a:lnTo>
                      <a:pt x="0" y="213406"/>
                    </a:lnTo>
                    <a:close/>
                  </a:path>
                </a:pathLst>
              </a:custGeom>
              <a:solidFill>
                <a:srgbClr val="9AC5F4"/>
              </a:solidFill>
            </p:spPr>
          </p:sp>
          <p:sp>
            <p:nvSpPr>
              <p:cNvPr name="TextBox 25" id="25"/>
              <p:cNvSpPr txBox="true"/>
              <p:nvPr/>
            </p:nvSpPr>
            <p:spPr>
              <a:xfrm>
                <a:off x="0" y="-47625"/>
                <a:ext cx="549516" cy="261031"/>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52325" y="199695"/>
              <a:ext cx="2677275" cy="677800"/>
            </a:xfrm>
            <a:prstGeom prst="rect">
              <a:avLst/>
            </a:prstGeom>
          </p:spPr>
          <p:txBody>
            <a:bodyPr anchor="t" rtlCol="false" tIns="0" lIns="0" bIns="0" rIns="0">
              <a:spAutoFit/>
            </a:bodyPr>
            <a:lstStyle/>
            <a:p>
              <a:pPr algn="just">
                <a:lnSpc>
                  <a:spcPts val="3456"/>
                </a:lnSpc>
              </a:pPr>
              <a:r>
                <a:rPr lang="en-US" sz="3200">
                  <a:solidFill>
                    <a:srgbClr val="000000"/>
                  </a:solidFill>
                  <a:latin typeface="Arial Bold"/>
                </a:rPr>
                <a:t>Fitri, 2023</a:t>
              </a:r>
            </a:p>
          </p:txBody>
        </p:sp>
      </p:grpSp>
      <p:grpSp>
        <p:nvGrpSpPr>
          <p:cNvPr name="Group 27" id="27"/>
          <p:cNvGrpSpPr/>
          <p:nvPr/>
        </p:nvGrpSpPr>
        <p:grpSpPr>
          <a:xfrm rot="0">
            <a:off x="1591052" y="7546296"/>
            <a:ext cx="11416588" cy="2167514"/>
            <a:chOff x="0" y="0"/>
            <a:chExt cx="3006838" cy="570868"/>
          </a:xfrm>
        </p:grpSpPr>
        <p:sp>
          <p:nvSpPr>
            <p:cNvPr name="Freeform 28" id="28"/>
            <p:cNvSpPr/>
            <p:nvPr/>
          </p:nvSpPr>
          <p:spPr>
            <a:xfrm flipH="false" flipV="false" rot="0">
              <a:off x="0" y="0"/>
              <a:ext cx="3006838" cy="570868"/>
            </a:xfrm>
            <a:custGeom>
              <a:avLst/>
              <a:gdLst/>
              <a:ahLst/>
              <a:cxnLst/>
              <a:rect r="r" b="b" t="t" l="l"/>
              <a:pathLst>
                <a:path h="570868" w="3006838">
                  <a:moveTo>
                    <a:pt x="34585" y="0"/>
                  </a:moveTo>
                  <a:lnTo>
                    <a:pt x="2972254" y="0"/>
                  </a:lnTo>
                  <a:cubicBezTo>
                    <a:pt x="2991354" y="0"/>
                    <a:pt x="3006838" y="15484"/>
                    <a:pt x="3006838" y="34585"/>
                  </a:cubicBezTo>
                  <a:lnTo>
                    <a:pt x="3006838" y="536283"/>
                  </a:lnTo>
                  <a:cubicBezTo>
                    <a:pt x="3006838" y="555384"/>
                    <a:pt x="2991354" y="570868"/>
                    <a:pt x="2972254" y="570868"/>
                  </a:cubicBezTo>
                  <a:lnTo>
                    <a:pt x="34585" y="570868"/>
                  </a:lnTo>
                  <a:cubicBezTo>
                    <a:pt x="15484" y="570868"/>
                    <a:pt x="0" y="555384"/>
                    <a:pt x="0" y="536283"/>
                  </a:cubicBezTo>
                  <a:lnTo>
                    <a:pt x="0" y="34585"/>
                  </a:lnTo>
                  <a:cubicBezTo>
                    <a:pt x="0" y="15484"/>
                    <a:pt x="15484" y="0"/>
                    <a:pt x="34585" y="0"/>
                  </a:cubicBezTo>
                  <a:close/>
                </a:path>
              </a:pathLst>
            </a:custGeom>
            <a:solidFill>
              <a:srgbClr val="000000">
                <a:alpha val="0"/>
              </a:srgbClr>
            </a:solidFill>
            <a:ln w="47625" cap="rnd">
              <a:solidFill>
                <a:srgbClr val="243B90"/>
              </a:solidFill>
              <a:prstDash val="solid"/>
              <a:round/>
            </a:ln>
          </p:spPr>
        </p:sp>
        <p:sp>
          <p:nvSpPr>
            <p:cNvPr name="TextBox 29" id="29"/>
            <p:cNvSpPr txBox="true"/>
            <p:nvPr/>
          </p:nvSpPr>
          <p:spPr>
            <a:xfrm>
              <a:off x="0" y="-47625"/>
              <a:ext cx="3006838" cy="618493"/>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1821225" y="7141159"/>
            <a:ext cx="3679522" cy="810274"/>
            <a:chOff x="0" y="0"/>
            <a:chExt cx="4906030" cy="1080365"/>
          </a:xfrm>
        </p:grpSpPr>
        <p:grpSp>
          <p:nvGrpSpPr>
            <p:cNvPr name="Group 31" id="31"/>
            <p:cNvGrpSpPr/>
            <p:nvPr/>
          </p:nvGrpSpPr>
          <p:grpSpPr>
            <a:xfrm rot="0">
              <a:off x="0" y="0"/>
              <a:ext cx="4906030" cy="1080365"/>
              <a:chOff x="0" y="0"/>
              <a:chExt cx="969092" cy="213406"/>
            </a:xfrm>
          </p:grpSpPr>
          <p:sp>
            <p:nvSpPr>
              <p:cNvPr name="Freeform 32" id="32"/>
              <p:cNvSpPr/>
              <p:nvPr/>
            </p:nvSpPr>
            <p:spPr>
              <a:xfrm flipH="false" flipV="false" rot="0">
                <a:off x="0" y="0"/>
                <a:ext cx="969092" cy="213406"/>
              </a:xfrm>
              <a:custGeom>
                <a:avLst/>
                <a:gdLst/>
                <a:ahLst/>
                <a:cxnLst/>
                <a:rect r="r" b="b" t="t" l="l"/>
                <a:pathLst>
                  <a:path h="213406" w="969092">
                    <a:moveTo>
                      <a:pt x="0" y="0"/>
                    </a:moveTo>
                    <a:lnTo>
                      <a:pt x="969092" y="0"/>
                    </a:lnTo>
                    <a:lnTo>
                      <a:pt x="969092" y="213406"/>
                    </a:lnTo>
                    <a:lnTo>
                      <a:pt x="0" y="213406"/>
                    </a:lnTo>
                    <a:close/>
                  </a:path>
                </a:pathLst>
              </a:custGeom>
              <a:solidFill>
                <a:srgbClr val="9AC5F4"/>
              </a:solidFill>
            </p:spPr>
          </p:sp>
          <p:sp>
            <p:nvSpPr>
              <p:cNvPr name="TextBox 33" id="33"/>
              <p:cNvSpPr txBox="true"/>
              <p:nvPr/>
            </p:nvSpPr>
            <p:spPr>
              <a:xfrm>
                <a:off x="0" y="-47625"/>
                <a:ext cx="969092" cy="261031"/>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92278" y="199695"/>
              <a:ext cx="4721474" cy="677800"/>
            </a:xfrm>
            <a:prstGeom prst="rect">
              <a:avLst/>
            </a:prstGeom>
          </p:spPr>
          <p:txBody>
            <a:bodyPr anchor="t" rtlCol="false" tIns="0" lIns="0" bIns="0" rIns="0">
              <a:spAutoFit/>
            </a:bodyPr>
            <a:lstStyle/>
            <a:p>
              <a:pPr algn="just">
                <a:lnSpc>
                  <a:spcPts val="3456"/>
                </a:lnSpc>
              </a:pPr>
              <a:r>
                <a:rPr lang="en-US" sz="3200">
                  <a:solidFill>
                    <a:srgbClr val="000000"/>
                  </a:solidFill>
                  <a:latin typeface="Arial Bold"/>
                </a:rPr>
                <a:t>Athalia </a:t>
              </a:r>
              <a:r>
                <a:rPr lang="en-US" sz="3200">
                  <a:solidFill>
                    <a:srgbClr val="000000"/>
                  </a:solidFill>
                  <a:latin typeface="Arial Bold Italics"/>
                </a:rPr>
                <a:t>et al.</a:t>
              </a:r>
              <a:r>
                <a:rPr lang="en-US" sz="3200">
                  <a:solidFill>
                    <a:srgbClr val="000000"/>
                  </a:solidFill>
                  <a:latin typeface="Arial Bold"/>
                </a:rPr>
                <a:t> 2021</a:t>
              </a:r>
            </a:p>
          </p:txBody>
        </p:sp>
      </p:grpSp>
      <p:sp>
        <p:nvSpPr>
          <p:cNvPr name="Freeform 35" id="35"/>
          <p:cNvSpPr/>
          <p:nvPr/>
        </p:nvSpPr>
        <p:spPr>
          <a:xfrm flipH="false" flipV="false" rot="0">
            <a:off x="13868219" y="7037630"/>
            <a:ext cx="3602767" cy="3184846"/>
          </a:xfrm>
          <a:custGeom>
            <a:avLst/>
            <a:gdLst/>
            <a:ahLst/>
            <a:cxnLst/>
            <a:rect r="r" b="b" t="t" l="l"/>
            <a:pathLst>
              <a:path h="3184846" w="3602767">
                <a:moveTo>
                  <a:pt x="0" y="0"/>
                </a:moveTo>
                <a:lnTo>
                  <a:pt x="3602767" y="0"/>
                </a:lnTo>
                <a:lnTo>
                  <a:pt x="3602767" y="3184846"/>
                </a:lnTo>
                <a:lnTo>
                  <a:pt x="0" y="3184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6" id="36"/>
          <p:cNvSpPr txBox="true"/>
          <p:nvPr/>
        </p:nvSpPr>
        <p:spPr>
          <a:xfrm rot="0">
            <a:off x="754577" y="579120"/>
            <a:ext cx="11795760" cy="716280"/>
          </a:xfrm>
          <a:prstGeom prst="rect">
            <a:avLst/>
          </a:prstGeom>
        </p:spPr>
        <p:txBody>
          <a:bodyPr anchor="t" rtlCol="false" tIns="0" lIns="0" bIns="0" rIns="0">
            <a:spAutoFit/>
          </a:bodyPr>
          <a:lstStyle/>
          <a:p>
            <a:pPr algn="l">
              <a:lnSpc>
                <a:spcPts val="4860"/>
              </a:lnSpc>
            </a:pPr>
            <a:r>
              <a:rPr lang="en-US" sz="4500">
                <a:solidFill>
                  <a:srgbClr val="404040"/>
                </a:solidFill>
                <a:latin typeface="Arial Bold"/>
              </a:rPr>
              <a:t>PENDAHULUAN</a:t>
            </a:r>
          </a:p>
        </p:txBody>
      </p:sp>
      <p:sp>
        <p:nvSpPr>
          <p:cNvPr name="TextBox 37" id="37"/>
          <p:cNvSpPr txBox="true"/>
          <p:nvPr/>
        </p:nvSpPr>
        <p:spPr>
          <a:xfrm rot="0">
            <a:off x="916502" y="1828428"/>
            <a:ext cx="385073" cy="705118"/>
          </a:xfrm>
          <a:prstGeom prst="rect">
            <a:avLst/>
          </a:prstGeom>
        </p:spPr>
        <p:txBody>
          <a:bodyPr anchor="t" rtlCol="false" tIns="0" lIns="0" bIns="0" rIns="0">
            <a:spAutoFit/>
          </a:bodyPr>
          <a:lstStyle/>
          <a:p>
            <a:pPr algn="l">
              <a:lnSpc>
                <a:spcPts val="4743"/>
              </a:lnSpc>
            </a:pPr>
            <a:r>
              <a:rPr lang="en-US" sz="4392">
                <a:solidFill>
                  <a:srgbClr val="000000"/>
                </a:solidFill>
                <a:latin typeface="Arial Bold"/>
              </a:rPr>
              <a:t>2</a:t>
            </a:r>
          </a:p>
        </p:txBody>
      </p:sp>
      <p:sp>
        <p:nvSpPr>
          <p:cNvPr name="TextBox 38" id="38"/>
          <p:cNvSpPr txBox="true"/>
          <p:nvPr/>
        </p:nvSpPr>
        <p:spPr>
          <a:xfrm rot="0">
            <a:off x="1750555" y="3931669"/>
            <a:ext cx="7418331" cy="2122171"/>
          </a:xfrm>
          <a:prstGeom prst="rect">
            <a:avLst/>
          </a:prstGeom>
        </p:spPr>
        <p:txBody>
          <a:bodyPr anchor="t" rtlCol="false" tIns="0" lIns="0" bIns="0" rIns="0">
            <a:spAutoFit/>
          </a:bodyPr>
          <a:lstStyle/>
          <a:p>
            <a:pPr algn="just">
              <a:lnSpc>
                <a:spcPts val="3240"/>
              </a:lnSpc>
            </a:pPr>
            <a:r>
              <a:rPr lang="en-US" sz="3000">
                <a:solidFill>
                  <a:srgbClr val="000000"/>
                </a:solidFill>
                <a:latin typeface="Arial"/>
              </a:rPr>
              <a:t>Metode </a:t>
            </a:r>
            <a:r>
              <a:rPr lang="en-US" sz="3000">
                <a:solidFill>
                  <a:srgbClr val="000000"/>
                </a:solidFill>
                <a:latin typeface="Arial Bold"/>
              </a:rPr>
              <a:t>ensemble</a:t>
            </a:r>
            <a:r>
              <a:rPr lang="en-US" sz="3000">
                <a:solidFill>
                  <a:srgbClr val="000000"/>
                </a:solidFill>
                <a:latin typeface="Arial"/>
              </a:rPr>
              <a:t> (bagging dan boosting) menghasilkan </a:t>
            </a:r>
            <a:r>
              <a:rPr lang="en-US" sz="3000">
                <a:solidFill>
                  <a:srgbClr val="000000"/>
                </a:solidFill>
                <a:latin typeface="Arial Bold"/>
              </a:rPr>
              <a:t>keakuratan prediksi lebih baik</a:t>
            </a:r>
            <a:r>
              <a:rPr lang="en-US" sz="3000">
                <a:solidFill>
                  <a:srgbClr val="000000"/>
                </a:solidFill>
                <a:latin typeface="Arial"/>
              </a:rPr>
              <a:t> daripada model basisnya, yaitu ANN, Regresi Berganda, Regresi Logistik Multinomial, dan Decision Tree</a:t>
            </a:r>
          </a:p>
        </p:txBody>
      </p:sp>
      <p:sp>
        <p:nvSpPr>
          <p:cNvPr name="TextBox 39" id="39"/>
          <p:cNvSpPr txBox="true"/>
          <p:nvPr/>
        </p:nvSpPr>
        <p:spPr>
          <a:xfrm rot="0">
            <a:off x="10159053" y="3882390"/>
            <a:ext cx="7418331" cy="2531746"/>
          </a:xfrm>
          <a:prstGeom prst="rect">
            <a:avLst/>
          </a:prstGeom>
        </p:spPr>
        <p:txBody>
          <a:bodyPr anchor="t" rtlCol="false" tIns="0" lIns="0" bIns="0" rIns="0">
            <a:spAutoFit/>
          </a:bodyPr>
          <a:lstStyle/>
          <a:p>
            <a:pPr algn="just">
              <a:lnSpc>
                <a:spcPts val="3240"/>
              </a:lnSpc>
            </a:pPr>
            <a:r>
              <a:rPr lang="en-US" sz="3000">
                <a:solidFill>
                  <a:srgbClr val="000000"/>
                </a:solidFill>
                <a:latin typeface="Arial"/>
              </a:rPr>
              <a:t>Pada data harga rumah, </a:t>
            </a:r>
            <a:r>
              <a:rPr lang="en-US" sz="3000">
                <a:solidFill>
                  <a:srgbClr val="000000"/>
                </a:solidFill>
                <a:latin typeface="Arial Bold"/>
              </a:rPr>
              <a:t>error</a:t>
            </a:r>
            <a:r>
              <a:rPr lang="en-US" sz="3000">
                <a:solidFill>
                  <a:srgbClr val="000000"/>
                </a:solidFill>
                <a:latin typeface="Arial"/>
              </a:rPr>
              <a:t> prediksi metode </a:t>
            </a:r>
            <a:r>
              <a:rPr lang="en-US" sz="3000">
                <a:solidFill>
                  <a:srgbClr val="000000"/>
                </a:solidFill>
                <a:latin typeface="Arial Bold"/>
              </a:rPr>
              <a:t>Random Forest </a:t>
            </a:r>
            <a:r>
              <a:rPr lang="en-US" sz="3000">
                <a:solidFill>
                  <a:srgbClr val="000000"/>
                </a:solidFill>
                <a:latin typeface="Arial"/>
              </a:rPr>
              <a:t>Regression </a:t>
            </a:r>
            <a:r>
              <a:rPr lang="en-US" sz="3000">
                <a:solidFill>
                  <a:srgbClr val="000000"/>
                </a:solidFill>
                <a:latin typeface="Arial Bold"/>
              </a:rPr>
              <a:t>lebih kecil</a:t>
            </a:r>
            <a:r>
              <a:rPr lang="en-US" sz="3000">
                <a:solidFill>
                  <a:srgbClr val="000000"/>
                </a:solidFill>
                <a:latin typeface="Arial"/>
              </a:rPr>
              <a:t> dibandingkan metode Linear Regression dan Gradient Boosted Trees Regression menggunakan evaluasi prediksi </a:t>
            </a:r>
            <a:r>
              <a:rPr lang="en-US" sz="3000">
                <a:solidFill>
                  <a:srgbClr val="000000"/>
                </a:solidFill>
                <a:latin typeface="Arial Bold"/>
              </a:rPr>
              <a:t>RMSE</a:t>
            </a:r>
            <a:r>
              <a:rPr lang="en-US" sz="3000">
                <a:solidFill>
                  <a:srgbClr val="000000"/>
                </a:solidFill>
                <a:latin typeface="Arial"/>
              </a:rPr>
              <a:t>.</a:t>
            </a:r>
          </a:p>
        </p:txBody>
      </p:sp>
      <p:sp>
        <p:nvSpPr>
          <p:cNvPr name="TextBox 40" id="40"/>
          <p:cNvSpPr txBox="true"/>
          <p:nvPr/>
        </p:nvSpPr>
        <p:spPr>
          <a:xfrm rot="0">
            <a:off x="1821225" y="8122883"/>
            <a:ext cx="10897777" cy="1303021"/>
          </a:xfrm>
          <a:prstGeom prst="rect">
            <a:avLst/>
          </a:prstGeom>
        </p:spPr>
        <p:txBody>
          <a:bodyPr anchor="t" rtlCol="false" tIns="0" lIns="0" bIns="0" rIns="0">
            <a:spAutoFit/>
          </a:bodyPr>
          <a:lstStyle/>
          <a:p>
            <a:pPr algn="just">
              <a:lnSpc>
                <a:spcPts val="3240"/>
              </a:lnSpc>
            </a:pPr>
            <a:r>
              <a:rPr lang="en-US" sz="3000">
                <a:solidFill>
                  <a:srgbClr val="000000"/>
                </a:solidFill>
                <a:latin typeface="Arial"/>
              </a:rPr>
              <a:t>Metode Gradient Boosted Trees Regression memiliki akurasi yang lebih tinggi daripada metode non-ensemble, yaitu LASSO Regression.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21573" y="1457325"/>
            <a:ext cx="13407390" cy="57150"/>
          </a:xfrm>
          <a:prstGeom prst="line">
            <a:avLst/>
          </a:prstGeom>
          <a:ln cap="rnd" w="95250">
            <a:solidFill>
              <a:srgbClr val="4472C4"/>
            </a:solidFill>
            <a:prstDash val="sysDot"/>
            <a:headEnd type="none" len="sm" w="sm"/>
            <a:tailEnd type="none" len="sm" w="sm"/>
          </a:ln>
        </p:spPr>
      </p:sp>
      <p:grpSp>
        <p:nvGrpSpPr>
          <p:cNvPr name="Group 3" id="3"/>
          <p:cNvGrpSpPr/>
          <p:nvPr/>
        </p:nvGrpSpPr>
        <p:grpSpPr>
          <a:xfrm rot="0">
            <a:off x="1591052" y="1819694"/>
            <a:ext cx="4256768" cy="694382"/>
            <a:chOff x="0" y="0"/>
            <a:chExt cx="1121124" cy="182882"/>
          </a:xfrm>
        </p:grpSpPr>
        <p:sp>
          <p:nvSpPr>
            <p:cNvPr name="Freeform 4" id="4"/>
            <p:cNvSpPr/>
            <p:nvPr/>
          </p:nvSpPr>
          <p:spPr>
            <a:xfrm flipH="false" flipV="false" rot="0">
              <a:off x="0" y="0"/>
              <a:ext cx="1121124" cy="182882"/>
            </a:xfrm>
            <a:custGeom>
              <a:avLst/>
              <a:gdLst/>
              <a:ahLst/>
              <a:cxnLst/>
              <a:rect r="r" b="b" t="t" l="l"/>
              <a:pathLst>
                <a:path h="182882" w="1121124">
                  <a:moveTo>
                    <a:pt x="91441" y="0"/>
                  </a:moveTo>
                  <a:lnTo>
                    <a:pt x="1029683" y="0"/>
                  </a:lnTo>
                  <a:cubicBezTo>
                    <a:pt x="1053935" y="0"/>
                    <a:pt x="1077193" y="9634"/>
                    <a:pt x="1094342" y="26783"/>
                  </a:cubicBezTo>
                  <a:cubicBezTo>
                    <a:pt x="1111490" y="43931"/>
                    <a:pt x="1121124" y="67189"/>
                    <a:pt x="1121124" y="91441"/>
                  </a:cubicBezTo>
                  <a:lnTo>
                    <a:pt x="1121124" y="91441"/>
                  </a:lnTo>
                  <a:cubicBezTo>
                    <a:pt x="1121124" y="141943"/>
                    <a:pt x="1080184" y="182882"/>
                    <a:pt x="1029683" y="182882"/>
                  </a:cubicBezTo>
                  <a:lnTo>
                    <a:pt x="91441" y="182882"/>
                  </a:lnTo>
                  <a:cubicBezTo>
                    <a:pt x="40940" y="182882"/>
                    <a:pt x="0" y="141943"/>
                    <a:pt x="0" y="91441"/>
                  </a:cubicBezTo>
                  <a:lnTo>
                    <a:pt x="0" y="91441"/>
                  </a:lnTo>
                  <a:cubicBezTo>
                    <a:pt x="0" y="40940"/>
                    <a:pt x="40940" y="0"/>
                    <a:pt x="91441" y="0"/>
                  </a:cubicBezTo>
                  <a:close/>
                </a:path>
              </a:pathLst>
            </a:custGeom>
            <a:gradFill rotWithShape="true">
              <a:gsLst>
                <a:gs pos="0">
                  <a:srgbClr val="85BCE8">
                    <a:alpha val="100000"/>
                  </a:srgbClr>
                </a:gs>
                <a:gs pos="100000">
                  <a:srgbClr val="EBEBEB">
                    <a:alpha val="100000"/>
                  </a:srgbClr>
                </a:gs>
              </a:gsLst>
              <a:path path="circle">
                <a:fillToRect l="50000" r="50000" t="50000" b="50000"/>
              </a:path>
            </a:gradFill>
            <a:ln w="9525" cap="rnd">
              <a:gradFill>
                <a:gsLst>
                  <a:gs pos="0">
                    <a:srgbClr val="FFFFFF">
                      <a:alpha val="100000"/>
                    </a:srgbClr>
                  </a:gs>
                  <a:gs pos="100000">
                    <a:srgbClr val="84C7FC">
                      <a:alpha val="100000"/>
                    </a:srgbClr>
                  </a:gs>
                </a:gsLst>
                <a:path path="circle">
                  <a:fillToRect l="50000" r="50000" t="50000" b="50000"/>
                </a:path>
              </a:gradFill>
              <a:prstDash val="solid"/>
              <a:round/>
            </a:ln>
          </p:spPr>
        </p:sp>
        <p:sp>
          <p:nvSpPr>
            <p:cNvPr name="TextBox 5" id="5"/>
            <p:cNvSpPr txBox="true"/>
            <p:nvPr/>
          </p:nvSpPr>
          <p:spPr>
            <a:xfrm>
              <a:off x="0" y="0"/>
              <a:ext cx="1121124" cy="182882"/>
            </a:xfrm>
            <a:prstGeom prst="rect">
              <a:avLst/>
            </a:prstGeom>
          </p:spPr>
          <p:txBody>
            <a:bodyPr anchor="ctr" rtlCol="false" tIns="50800" lIns="50800" bIns="50800" rIns="50800"/>
            <a:lstStyle/>
            <a:p>
              <a:pPr algn="ctr">
                <a:lnSpc>
                  <a:spcPts val="3110"/>
                </a:lnSpc>
              </a:pPr>
              <a:r>
                <a:rPr lang="en-US" sz="3200">
                  <a:solidFill>
                    <a:srgbClr val="000000"/>
                  </a:solidFill>
                  <a:latin typeface="Arial Italics"/>
                </a:rPr>
                <a:t>Tujuan</a:t>
              </a:r>
            </a:p>
          </p:txBody>
        </p:sp>
      </p:grpSp>
      <p:grpSp>
        <p:nvGrpSpPr>
          <p:cNvPr name="Group 6" id="6"/>
          <p:cNvGrpSpPr/>
          <p:nvPr/>
        </p:nvGrpSpPr>
        <p:grpSpPr>
          <a:xfrm rot="0">
            <a:off x="754577" y="1781175"/>
            <a:ext cx="693599" cy="69359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E6E6"/>
            </a:solidFill>
          </p:spPr>
        </p:sp>
        <p:sp>
          <p:nvSpPr>
            <p:cNvPr name="TextBox 8" id="8"/>
            <p:cNvSpPr txBox="true"/>
            <p:nvPr/>
          </p:nvSpPr>
          <p:spPr>
            <a:xfrm>
              <a:off x="76200" y="-66675"/>
              <a:ext cx="660400" cy="803275"/>
            </a:xfrm>
            <a:prstGeom prst="rect">
              <a:avLst/>
            </a:prstGeom>
          </p:spPr>
          <p:txBody>
            <a:bodyPr anchor="ctr" rtlCol="false" tIns="50800" lIns="50800" bIns="50800" rIns="50800"/>
            <a:lstStyle/>
            <a:p>
              <a:pPr algn="ctr">
                <a:lnSpc>
                  <a:spcPts val="5039"/>
                </a:lnSpc>
              </a:pPr>
            </a:p>
          </p:txBody>
        </p:sp>
      </p:grpSp>
      <p:sp>
        <p:nvSpPr>
          <p:cNvPr name="Freeform 9" id="9"/>
          <p:cNvSpPr/>
          <p:nvPr/>
        </p:nvSpPr>
        <p:spPr>
          <a:xfrm flipH="false" flipV="false" rot="0">
            <a:off x="14617213" y="478770"/>
            <a:ext cx="3119674" cy="816630"/>
          </a:xfrm>
          <a:custGeom>
            <a:avLst/>
            <a:gdLst/>
            <a:ahLst/>
            <a:cxnLst/>
            <a:rect r="r" b="b" t="t" l="l"/>
            <a:pathLst>
              <a:path h="816630" w="3119674">
                <a:moveTo>
                  <a:pt x="0" y="0"/>
                </a:moveTo>
                <a:lnTo>
                  <a:pt x="3119674" y="0"/>
                </a:lnTo>
                <a:lnTo>
                  <a:pt x="3119674" y="816630"/>
                </a:lnTo>
                <a:lnTo>
                  <a:pt x="0" y="816630"/>
                </a:lnTo>
                <a:lnTo>
                  <a:pt x="0" y="0"/>
                </a:lnTo>
                <a:close/>
              </a:path>
            </a:pathLst>
          </a:custGeom>
          <a:blipFill>
            <a:blip r:embed="rId2"/>
            <a:stretch>
              <a:fillRect l="0" t="0" r="0" b="0"/>
            </a:stretch>
          </a:blipFill>
        </p:spPr>
      </p:sp>
      <p:sp>
        <p:nvSpPr>
          <p:cNvPr name="Freeform 10" id="10"/>
          <p:cNvSpPr/>
          <p:nvPr/>
        </p:nvSpPr>
        <p:spPr>
          <a:xfrm flipH="false" flipV="false" rot="0">
            <a:off x="-34290" y="3160644"/>
            <a:ext cx="638463" cy="7141879"/>
          </a:xfrm>
          <a:custGeom>
            <a:avLst/>
            <a:gdLst/>
            <a:ahLst/>
            <a:cxnLst/>
            <a:rect r="r" b="b" t="t" l="l"/>
            <a:pathLst>
              <a:path h="7141879" w="638463">
                <a:moveTo>
                  <a:pt x="0" y="0"/>
                </a:moveTo>
                <a:lnTo>
                  <a:pt x="638463" y="0"/>
                </a:lnTo>
                <a:lnTo>
                  <a:pt x="638463" y="7141879"/>
                </a:lnTo>
                <a:lnTo>
                  <a:pt x="0" y="7141879"/>
                </a:lnTo>
                <a:lnTo>
                  <a:pt x="0" y="0"/>
                </a:lnTo>
                <a:close/>
              </a:path>
            </a:pathLst>
          </a:custGeom>
          <a:blipFill>
            <a:blip r:embed="rId3"/>
            <a:stretch>
              <a:fillRect l="0" t="0" r="0" b="0"/>
            </a:stretch>
          </a:blipFill>
        </p:spPr>
      </p:sp>
      <p:grpSp>
        <p:nvGrpSpPr>
          <p:cNvPr name="Group 11" id="11"/>
          <p:cNvGrpSpPr/>
          <p:nvPr/>
        </p:nvGrpSpPr>
        <p:grpSpPr>
          <a:xfrm rot="0">
            <a:off x="1591052" y="3037951"/>
            <a:ext cx="14072962" cy="2807498"/>
            <a:chOff x="0" y="0"/>
            <a:chExt cx="3706459" cy="739423"/>
          </a:xfrm>
        </p:grpSpPr>
        <p:sp>
          <p:nvSpPr>
            <p:cNvPr name="Freeform 12" id="12"/>
            <p:cNvSpPr/>
            <p:nvPr/>
          </p:nvSpPr>
          <p:spPr>
            <a:xfrm flipH="false" flipV="false" rot="0">
              <a:off x="0" y="0"/>
              <a:ext cx="3706459" cy="739423"/>
            </a:xfrm>
            <a:custGeom>
              <a:avLst/>
              <a:gdLst/>
              <a:ahLst/>
              <a:cxnLst/>
              <a:rect r="r" b="b" t="t" l="l"/>
              <a:pathLst>
                <a:path h="739423" w="3706459">
                  <a:moveTo>
                    <a:pt x="28056" y="0"/>
                  </a:moveTo>
                  <a:lnTo>
                    <a:pt x="3678403" y="0"/>
                  </a:lnTo>
                  <a:cubicBezTo>
                    <a:pt x="3685844" y="0"/>
                    <a:pt x="3692980" y="2956"/>
                    <a:pt x="3698242" y="8218"/>
                  </a:cubicBezTo>
                  <a:cubicBezTo>
                    <a:pt x="3703503" y="13479"/>
                    <a:pt x="3706459" y="20615"/>
                    <a:pt x="3706459" y="28056"/>
                  </a:cubicBezTo>
                  <a:lnTo>
                    <a:pt x="3706459" y="711367"/>
                  </a:lnTo>
                  <a:cubicBezTo>
                    <a:pt x="3706459" y="726862"/>
                    <a:pt x="3693898" y="739423"/>
                    <a:pt x="3678403" y="739423"/>
                  </a:cubicBezTo>
                  <a:lnTo>
                    <a:pt x="28056" y="739423"/>
                  </a:lnTo>
                  <a:cubicBezTo>
                    <a:pt x="12561" y="739423"/>
                    <a:pt x="0" y="726862"/>
                    <a:pt x="0" y="711367"/>
                  </a:cubicBezTo>
                  <a:lnTo>
                    <a:pt x="0" y="28056"/>
                  </a:lnTo>
                  <a:cubicBezTo>
                    <a:pt x="0" y="20615"/>
                    <a:pt x="2956" y="13479"/>
                    <a:pt x="8218" y="8218"/>
                  </a:cubicBezTo>
                  <a:cubicBezTo>
                    <a:pt x="13479" y="2956"/>
                    <a:pt x="20615" y="0"/>
                    <a:pt x="28056" y="0"/>
                  </a:cubicBezTo>
                  <a:close/>
                </a:path>
              </a:pathLst>
            </a:custGeom>
            <a:solidFill>
              <a:srgbClr val="000000">
                <a:alpha val="0"/>
              </a:srgbClr>
            </a:solidFill>
            <a:ln w="47625" cap="rnd">
              <a:solidFill>
                <a:srgbClr val="243B90"/>
              </a:solidFill>
              <a:prstDash val="solid"/>
              <a:round/>
            </a:ln>
          </p:spPr>
        </p:sp>
        <p:sp>
          <p:nvSpPr>
            <p:cNvPr name="TextBox 13" id="13"/>
            <p:cNvSpPr txBox="true"/>
            <p:nvPr/>
          </p:nvSpPr>
          <p:spPr>
            <a:xfrm>
              <a:off x="0" y="-47625"/>
              <a:ext cx="3706459" cy="787048"/>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7465364" y="6363755"/>
            <a:ext cx="3923245" cy="3923245"/>
          </a:xfrm>
          <a:custGeom>
            <a:avLst/>
            <a:gdLst/>
            <a:ahLst/>
            <a:cxnLst/>
            <a:rect r="r" b="b" t="t" l="l"/>
            <a:pathLst>
              <a:path h="3923245" w="3923245">
                <a:moveTo>
                  <a:pt x="0" y="0"/>
                </a:moveTo>
                <a:lnTo>
                  <a:pt x="3923246" y="0"/>
                </a:lnTo>
                <a:lnTo>
                  <a:pt x="3923246" y="3923245"/>
                </a:lnTo>
                <a:lnTo>
                  <a:pt x="0" y="3923245"/>
                </a:lnTo>
                <a:lnTo>
                  <a:pt x="0" y="0"/>
                </a:lnTo>
                <a:close/>
              </a:path>
            </a:pathLst>
          </a:custGeom>
          <a:blipFill>
            <a:blip r:embed="rId4"/>
            <a:stretch>
              <a:fillRect l="0" t="0" r="0" b="0"/>
            </a:stretch>
          </a:blipFill>
        </p:spPr>
      </p:sp>
      <p:sp>
        <p:nvSpPr>
          <p:cNvPr name="TextBox 15" id="15"/>
          <p:cNvSpPr txBox="true"/>
          <p:nvPr/>
        </p:nvSpPr>
        <p:spPr>
          <a:xfrm rot="0">
            <a:off x="754577" y="579120"/>
            <a:ext cx="11795760" cy="716280"/>
          </a:xfrm>
          <a:prstGeom prst="rect">
            <a:avLst/>
          </a:prstGeom>
        </p:spPr>
        <p:txBody>
          <a:bodyPr anchor="t" rtlCol="false" tIns="0" lIns="0" bIns="0" rIns="0">
            <a:spAutoFit/>
          </a:bodyPr>
          <a:lstStyle/>
          <a:p>
            <a:pPr algn="l">
              <a:lnSpc>
                <a:spcPts val="4860"/>
              </a:lnSpc>
            </a:pPr>
            <a:r>
              <a:rPr lang="en-US" sz="4500">
                <a:solidFill>
                  <a:srgbClr val="404040"/>
                </a:solidFill>
                <a:latin typeface="Arial Bold"/>
              </a:rPr>
              <a:t>PENDAHULUAN</a:t>
            </a:r>
          </a:p>
        </p:txBody>
      </p:sp>
      <p:sp>
        <p:nvSpPr>
          <p:cNvPr name="TextBox 16" id="16"/>
          <p:cNvSpPr txBox="true"/>
          <p:nvPr/>
        </p:nvSpPr>
        <p:spPr>
          <a:xfrm rot="0">
            <a:off x="916502" y="1828428"/>
            <a:ext cx="385073" cy="705118"/>
          </a:xfrm>
          <a:prstGeom prst="rect">
            <a:avLst/>
          </a:prstGeom>
        </p:spPr>
        <p:txBody>
          <a:bodyPr anchor="t" rtlCol="false" tIns="0" lIns="0" bIns="0" rIns="0">
            <a:spAutoFit/>
          </a:bodyPr>
          <a:lstStyle/>
          <a:p>
            <a:pPr algn="l">
              <a:lnSpc>
                <a:spcPts val="4743"/>
              </a:lnSpc>
            </a:pPr>
            <a:r>
              <a:rPr lang="en-US" sz="4392">
                <a:solidFill>
                  <a:srgbClr val="000000"/>
                </a:solidFill>
                <a:latin typeface="Arial Bold"/>
              </a:rPr>
              <a:t>3</a:t>
            </a:r>
          </a:p>
        </p:txBody>
      </p:sp>
      <p:sp>
        <p:nvSpPr>
          <p:cNvPr name="TextBox 17" id="17"/>
          <p:cNvSpPr txBox="true"/>
          <p:nvPr/>
        </p:nvSpPr>
        <p:spPr>
          <a:xfrm rot="0">
            <a:off x="2012944" y="3472817"/>
            <a:ext cx="13229177" cy="1909192"/>
          </a:xfrm>
          <a:prstGeom prst="rect">
            <a:avLst/>
          </a:prstGeom>
        </p:spPr>
        <p:txBody>
          <a:bodyPr anchor="t" rtlCol="false" tIns="0" lIns="0" bIns="0" rIns="0">
            <a:spAutoFit/>
          </a:bodyPr>
          <a:lstStyle/>
          <a:p>
            <a:pPr algn="just">
              <a:lnSpc>
                <a:spcPts val="3672"/>
              </a:lnSpc>
            </a:pPr>
            <a:r>
              <a:rPr lang="en-US" sz="3400">
                <a:solidFill>
                  <a:srgbClr val="000000"/>
                </a:solidFill>
                <a:latin typeface="Arial"/>
              </a:rPr>
              <a:t>Penelitian ini bertujuan untuk membandingkan kinerja Bagging Ensemble, menggunakan metode Random Forest Regressor dan Boosting Ensemble, menggunakan metode Gradient Boosting Trees Regressor dalam memprediksi emisi CO2 kendaraan di Kanada</a:t>
            </a:r>
          </a:p>
        </p:txBody>
      </p:sp>
      <p:grpSp>
        <p:nvGrpSpPr>
          <p:cNvPr name="Group 18" id="18"/>
          <p:cNvGrpSpPr/>
          <p:nvPr/>
        </p:nvGrpSpPr>
        <p:grpSpPr>
          <a:xfrm rot="0">
            <a:off x="2362224" y="6731584"/>
            <a:ext cx="5802616" cy="2048827"/>
            <a:chOff x="0" y="0"/>
            <a:chExt cx="7736821" cy="2731770"/>
          </a:xfrm>
        </p:grpSpPr>
        <p:sp>
          <p:nvSpPr>
            <p:cNvPr name="TextBox 19" id="19"/>
            <p:cNvSpPr txBox="true"/>
            <p:nvPr/>
          </p:nvSpPr>
          <p:spPr>
            <a:xfrm rot="0">
              <a:off x="166017" y="38100"/>
              <a:ext cx="7296079" cy="767080"/>
            </a:xfrm>
            <a:prstGeom prst="rect">
              <a:avLst/>
            </a:prstGeom>
          </p:spPr>
          <p:txBody>
            <a:bodyPr anchor="t" rtlCol="false" tIns="0" lIns="0" bIns="0" rIns="0">
              <a:spAutoFit/>
            </a:bodyPr>
            <a:lstStyle/>
            <a:p>
              <a:pPr algn="ctr">
                <a:lnSpc>
                  <a:spcPts val="4319"/>
                </a:lnSpc>
              </a:pPr>
              <a:r>
                <a:rPr lang="en-US" sz="3999">
                  <a:solidFill>
                    <a:srgbClr val="000000"/>
                  </a:solidFill>
                  <a:latin typeface="Clear Sans Bold"/>
                </a:rPr>
                <a:t>Bagging Ensemble</a:t>
              </a:r>
            </a:p>
          </p:txBody>
        </p:sp>
        <p:sp>
          <p:nvSpPr>
            <p:cNvPr name="TextBox 20" id="20"/>
            <p:cNvSpPr txBox="true"/>
            <p:nvPr/>
          </p:nvSpPr>
          <p:spPr>
            <a:xfrm rot="0">
              <a:off x="1809818" y="1058475"/>
              <a:ext cx="4008477" cy="1040342"/>
            </a:xfrm>
            <a:prstGeom prst="rect">
              <a:avLst/>
            </a:prstGeom>
          </p:spPr>
          <p:txBody>
            <a:bodyPr anchor="t" rtlCol="false" tIns="0" lIns="0" bIns="0" rIns="0">
              <a:spAutoFit/>
            </a:bodyPr>
            <a:lstStyle/>
            <a:p>
              <a:pPr algn="ctr">
                <a:lnSpc>
                  <a:spcPts val="6250"/>
                </a:lnSpc>
              </a:pPr>
              <a:r>
                <a:rPr lang="en-US" sz="5000" spc="375">
                  <a:solidFill>
                    <a:srgbClr val="CE2045"/>
                  </a:solidFill>
                  <a:latin typeface="League Spartan"/>
                </a:rPr>
                <a:t>VS</a:t>
              </a:r>
            </a:p>
          </p:txBody>
        </p:sp>
        <p:sp>
          <p:nvSpPr>
            <p:cNvPr name="TextBox 21" id="21"/>
            <p:cNvSpPr txBox="true"/>
            <p:nvPr/>
          </p:nvSpPr>
          <p:spPr>
            <a:xfrm rot="0">
              <a:off x="0" y="1964690"/>
              <a:ext cx="7736821" cy="767080"/>
            </a:xfrm>
            <a:prstGeom prst="rect">
              <a:avLst/>
            </a:prstGeom>
          </p:spPr>
          <p:txBody>
            <a:bodyPr anchor="t" rtlCol="false" tIns="0" lIns="0" bIns="0" rIns="0">
              <a:spAutoFit/>
            </a:bodyPr>
            <a:lstStyle/>
            <a:p>
              <a:pPr algn="ctr">
                <a:lnSpc>
                  <a:spcPts val="4319"/>
                </a:lnSpc>
              </a:pPr>
              <a:r>
                <a:rPr lang="en-US" sz="3999">
                  <a:solidFill>
                    <a:srgbClr val="000000"/>
                  </a:solidFill>
                  <a:latin typeface="Clear Sans Bold"/>
                </a:rPr>
                <a:t>Boosting Ensemble</a:t>
              </a:r>
            </a:p>
          </p:txBody>
        </p:sp>
      </p:grpSp>
      <p:grpSp>
        <p:nvGrpSpPr>
          <p:cNvPr name="Group 22" id="22"/>
          <p:cNvGrpSpPr/>
          <p:nvPr/>
        </p:nvGrpSpPr>
        <p:grpSpPr>
          <a:xfrm rot="0">
            <a:off x="10378056" y="7960322"/>
            <a:ext cx="5798993" cy="1851145"/>
            <a:chOff x="0" y="0"/>
            <a:chExt cx="7731991" cy="2468194"/>
          </a:xfrm>
        </p:grpSpPr>
        <p:sp>
          <p:nvSpPr>
            <p:cNvPr name="TextBox 23" id="23"/>
            <p:cNvSpPr txBox="true"/>
            <p:nvPr/>
          </p:nvSpPr>
          <p:spPr>
            <a:xfrm rot="0">
              <a:off x="1413466" y="38100"/>
              <a:ext cx="4905060" cy="767080"/>
            </a:xfrm>
            <a:prstGeom prst="rect">
              <a:avLst/>
            </a:prstGeom>
          </p:spPr>
          <p:txBody>
            <a:bodyPr anchor="t" rtlCol="false" tIns="0" lIns="0" bIns="0" rIns="0">
              <a:spAutoFit/>
            </a:bodyPr>
            <a:lstStyle/>
            <a:p>
              <a:pPr algn="just">
                <a:lnSpc>
                  <a:spcPts val="4319"/>
                </a:lnSpc>
              </a:pPr>
              <a:r>
                <a:rPr lang="en-US" sz="3999">
                  <a:solidFill>
                    <a:srgbClr val="000000"/>
                  </a:solidFill>
                  <a:latin typeface="Clear Sans Bold"/>
                </a:rPr>
                <a:t>Random Forest</a:t>
              </a:r>
            </a:p>
          </p:txBody>
        </p:sp>
        <p:sp>
          <p:nvSpPr>
            <p:cNvPr name="TextBox 24" id="24"/>
            <p:cNvSpPr txBox="true"/>
            <p:nvPr/>
          </p:nvSpPr>
          <p:spPr>
            <a:xfrm rot="0">
              <a:off x="2694978" y="852805"/>
              <a:ext cx="2167519" cy="1040342"/>
            </a:xfrm>
            <a:prstGeom prst="rect">
              <a:avLst/>
            </a:prstGeom>
          </p:spPr>
          <p:txBody>
            <a:bodyPr anchor="t" rtlCol="false" tIns="0" lIns="0" bIns="0" rIns="0">
              <a:spAutoFit/>
            </a:bodyPr>
            <a:lstStyle/>
            <a:p>
              <a:pPr algn="ctr">
                <a:lnSpc>
                  <a:spcPts val="6250"/>
                </a:lnSpc>
              </a:pPr>
              <a:r>
                <a:rPr lang="en-US" sz="5000" spc="375">
                  <a:solidFill>
                    <a:srgbClr val="CE2045"/>
                  </a:solidFill>
                  <a:latin typeface="League Spartan"/>
                </a:rPr>
                <a:t>VS</a:t>
              </a:r>
            </a:p>
          </p:txBody>
        </p:sp>
        <p:sp>
          <p:nvSpPr>
            <p:cNvPr name="TextBox 25" id="25"/>
            <p:cNvSpPr txBox="true"/>
            <p:nvPr/>
          </p:nvSpPr>
          <p:spPr>
            <a:xfrm rot="0">
              <a:off x="0" y="1701114"/>
              <a:ext cx="7731991" cy="767080"/>
            </a:xfrm>
            <a:prstGeom prst="rect">
              <a:avLst/>
            </a:prstGeom>
          </p:spPr>
          <p:txBody>
            <a:bodyPr anchor="t" rtlCol="false" tIns="0" lIns="0" bIns="0" rIns="0">
              <a:spAutoFit/>
            </a:bodyPr>
            <a:lstStyle/>
            <a:p>
              <a:pPr algn="just">
                <a:lnSpc>
                  <a:spcPts val="4319"/>
                </a:lnSpc>
              </a:pPr>
              <a:r>
                <a:rPr lang="en-US" sz="3999">
                  <a:solidFill>
                    <a:srgbClr val="000000"/>
                  </a:solidFill>
                  <a:latin typeface="Clear Sans Bold"/>
                </a:rPr>
                <a:t>Gradient Boosting Trees</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21573" y="1457325"/>
            <a:ext cx="13407390" cy="57150"/>
          </a:xfrm>
          <a:prstGeom prst="line">
            <a:avLst/>
          </a:prstGeom>
          <a:ln cap="rnd" w="95250">
            <a:solidFill>
              <a:srgbClr val="4472C4"/>
            </a:solidFill>
            <a:prstDash val="sysDot"/>
            <a:headEnd type="none" len="sm" w="sm"/>
            <a:tailEnd type="none" len="sm" w="sm"/>
          </a:ln>
        </p:spPr>
      </p:sp>
      <p:grpSp>
        <p:nvGrpSpPr>
          <p:cNvPr name="Group 3" id="3"/>
          <p:cNvGrpSpPr/>
          <p:nvPr/>
        </p:nvGrpSpPr>
        <p:grpSpPr>
          <a:xfrm rot="0">
            <a:off x="1591052" y="1819694"/>
            <a:ext cx="4256768" cy="694382"/>
            <a:chOff x="0" y="0"/>
            <a:chExt cx="1121124" cy="182882"/>
          </a:xfrm>
        </p:grpSpPr>
        <p:sp>
          <p:nvSpPr>
            <p:cNvPr name="Freeform 4" id="4"/>
            <p:cNvSpPr/>
            <p:nvPr/>
          </p:nvSpPr>
          <p:spPr>
            <a:xfrm flipH="false" flipV="false" rot="0">
              <a:off x="0" y="0"/>
              <a:ext cx="1121124" cy="182882"/>
            </a:xfrm>
            <a:custGeom>
              <a:avLst/>
              <a:gdLst/>
              <a:ahLst/>
              <a:cxnLst/>
              <a:rect r="r" b="b" t="t" l="l"/>
              <a:pathLst>
                <a:path h="182882" w="1121124">
                  <a:moveTo>
                    <a:pt x="91441" y="0"/>
                  </a:moveTo>
                  <a:lnTo>
                    <a:pt x="1029683" y="0"/>
                  </a:lnTo>
                  <a:cubicBezTo>
                    <a:pt x="1053935" y="0"/>
                    <a:pt x="1077193" y="9634"/>
                    <a:pt x="1094342" y="26783"/>
                  </a:cubicBezTo>
                  <a:cubicBezTo>
                    <a:pt x="1111490" y="43931"/>
                    <a:pt x="1121124" y="67189"/>
                    <a:pt x="1121124" y="91441"/>
                  </a:cubicBezTo>
                  <a:lnTo>
                    <a:pt x="1121124" y="91441"/>
                  </a:lnTo>
                  <a:cubicBezTo>
                    <a:pt x="1121124" y="141943"/>
                    <a:pt x="1080184" y="182882"/>
                    <a:pt x="1029683" y="182882"/>
                  </a:cubicBezTo>
                  <a:lnTo>
                    <a:pt x="91441" y="182882"/>
                  </a:lnTo>
                  <a:cubicBezTo>
                    <a:pt x="40940" y="182882"/>
                    <a:pt x="0" y="141943"/>
                    <a:pt x="0" y="91441"/>
                  </a:cubicBezTo>
                  <a:lnTo>
                    <a:pt x="0" y="91441"/>
                  </a:lnTo>
                  <a:cubicBezTo>
                    <a:pt x="0" y="40940"/>
                    <a:pt x="40940" y="0"/>
                    <a:pt x="91441" y="0"/>
                  </a:cubicBezTo>
                  <a:close/>
                </a:path>
              </a:pathLst>
            </a:custGeom>
            <a:gradFill rotWithShape="true">
              <a:gsLst>
                <a:gs pos="0">
                  <a:srgbClr val="85BCE8">
                    <a:alpha val="100000"/>
                  </a:srgbClr>
                </a:gs>
                <a:gs pos="100000">
                  <a:srgbClr val="EBEBEB">
                    <a:alpha val="100000"/>
                  </a:srgbClr>
                </a:gs>
              </a:gsLst>
              <a:path path="circle">
                <a:fillToRect l="50000" r="50000" t="50000" b="50000"/>
              </a:path>
            </a:gradFill>
            <a:ln w="9525" cap="rnd">
              <a:gradFill>
                <a:gsLst>
                  <a:gs pos="0">
                    <a:srgbClr val="FFFFFF">
                      <a:alpha val="100000"/>
                    </a:srgbClr>
                  </a:gs>
                  <a:gs pos="100000">
                    <a:srgbClr val="84C7FC">
                      <a:alpha val="100000"/>
                    </a:srgbClr>
                  </a:gs>
                </a:gsLst>
                <a:path path="circle">
                  <a:fillToRect l="50000" r="50000" t="50000" b="50000"/>
                </a:path>
              </a:gradFill>
              <a:prstDash val="solid"/>
              <a:round/>
            </a:ln>
          </p:spPr>
        </p:sp>
        <p:sp>
          <p:nvSpPr>
            <p:cNvPr name="TextBox 5" id="5"/>
            <p:cNvSpPr txBox="true"/>
            <p:nvPr/>
          </p:nvSpPr>
          <p:spPr>
            <a:xfrm>
              <a:off x="0" y="0"/>
              <a:ext cx="1121124" cy="182882"/>
            </a:xfrm>
            <a:prstGeom prst="rect">
              <a:avLst/>
            </a:prstGeom>
          </p:spPr>
          <p:txBody>
            <a:bodyPr anchor="ctr" rtlCol="false" tIns="50800" lIns="50800" bIns="50800" rIns="50800"/>
            <a:lstStyle/>
            <a:p>
              <a:pPr algn="ctr">
                <a:lnSpc>
                  <a:spcPts val="3110"/>
                </a:lnSpc>
              </a:pPr>
              <a:r>
                <a:rPr lang="en-US" sz="3200">
                  <a:solidFill>
                    <a:srgbClr val="000000"/>
                  </a:solidFill>
                  <a:latin typeface="Arial Bold Italics"/>
                </a:rPr>
                <a:t>Bahan dan Data</a:t>
              </a:r>
            </a:p>
          </p:txBody>
        </p:sp>
      </p:grpSp>
      <p:grpSp>
        <p:nvGrpSpPr>
          <p:cNvPr name="Group 6" id="6"/>
          <p:cNvGrpSpPr/>
          <p:nvPr/>
        </p:nvGrpSpPr>
        <p:grpSpPr>
          <a:xfrm rot="0">
            <a:off x="754577" y="1781175"/>
            <a:ext cx="693599" cy="69359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E6E6"/>
            </a:solidFill>
          </p:spPr>
        </p:sp>
        <p:sp>
          <p:nvSpPr>
            <p:cNvPr name="TextBox 8" id="8"/>
            <p:cNvSpPr txBox="true"/>
            <p:nvPr/>
          </p:nvSpPr>
          <p:spPr>
            <a:xfrm>
              <a:off x="76200" y="-66675"/>
              <a:ext cx="660400" cy="803275"/>
            </a:xfrm>
            <a:prstGeom prst="rect">
              <a:avLst/>
            </a:prstGeom>
          </p:spPr>
          <p:txBody>
            <a:bodyPr anchor="ctr" rtlCol="false" tIns="50800" lIns="50800" bIns="50800" rIns="50800"/>
            <a:lstStyle/>
            <a:p>
              <a:pPr algn="ctr">
                <a:lnSpc>
                  <a:spcPts val="5039"/>
                </a:lnSpc>
              </a:pPr>
            </a:p>
          </p:txBody>
        </p:sp>
      </p:grpSp>
      <p:sp>
        <p:nvSpPr>
          <p:cNvPr name="Freeform 9" id="9"/>
          <p:cNvSpPr/>
          <p:nvPr/>
        </p:nvSpPr>
        <p:spPr>
          <a:xfrm flipH="false" flipV="false" rot="0">
            <a:off x="14617213" y="478770"/>
            <a:ext cx="3119674" cy="816630"/>
          </a:xfrm>
          <a:custGeom>
            <a:avLst/>
            <a:gdLst/>
            <a:ahLst/>
            <a:cxnLst/>
            <a:rect r="r" b="b" t="t" l="l"/>
            <a:pathLst>
              <a:path h="816630" w="3119674">
                <a:moveTo>
                  <a:pt x="0" y="0"/>
                </a:moveTo>
                <a:lnTo>
                  <a:pt x="3119674" y="0"/>
                </a:lnTo>
                <a:lnTo>
                  <a:pt x="3119674" y="816630"/>
                </a:lnTo>
                <a:lnTo>
                  <a:pt x="0" y="816630"/>
                </a:lnTo>
                <a:lnTo>
                  <a:pt x="0" y="0"/>
                </a:lnTo>
                <a:close/>
              </a:path>
            </a:pathLst>
          </a:custGeom>
          <a:blipFill>
            <a:blip r:embed="rId2"/>
            <a:stretch>
              <a:fillRect l="0" t="0" r="0" b="0"/>
            </a:stretch>
          </a:blipFill>
        </p:spPr>
      </p:sp>
      <p:sp>
        <p:nvSpPr>
          <p:cNvPr name="Freeform 10" id="10"/>
          <p:cNvSpPr/>
          <p:nvPr/>
        </p:nvSpPr>
        <p:spPr>
          <a:xfrm flipH="false" flipV="false" rot="0">
            <a:off x="-34290" y="3160644"/>
            <a:ext cx="638463" cy="7141879"/>
          </a:xfrm>
          <a:custGeom>
            <a:avLst/>
            <a:gdLst/>
            <a:ahLst/>
            <a:cxnLst/>
            <a:rect r="r" b="b" t="t" l="l"/>
            <a:pathLst>
              <a:path h="7141879" w="638463">
                <a:moveTo>
                  <a:pt x="0" y="0"/>
                </a:moveTo>
                <a:lnTo>
                  <a:pt x="638463" y="0"/>
                </a:lnTo>
                <a:lnTo>
                  <a:pt x="638463" y="7141879"/>
                </a:lnTo>
                <a:lnTo>
                  <a:pt x="0" y="7141879"/>
                </a:lnTo>
                <a:lnTo>
                  <a:pt x="0" y="0"/>
                </a:lnTo>
                <a:close/>
              </a:path>
            </a:pathLst>
          </a:custGeom>
          <a:blipFill>
            <a:blip r:embed="rId3"/>
            <a:stretch>
              <a:fillRect l="0" t="0" r="0" b="0"/>
            </a:stretch>
          </a:blipFill>
        </p:spPr>
      </p:sp>
      <p:graphicFrame>
        <p:nvGraphicFramePr>
          <p:cNvPr name="Table 11" id="11"/>
          <p:cNvGraphicFramePr>
            <a:graphicFrameLocks noGrp="true"/>
          </p:cNvGraphicFramePr>
          <p:nvPr/>
        </p:nvGraphicFramePr>
        <p:xfrm>
          <a:off x="1502288" y="5653243"/>
          <a:ext cx="15875069" cy="4053439"/>
        </p:xfrm>
        <a:graphic>
          <a:graphicData uri="http://schemas.openxmlformats.org/drawingml/2006/table">
            <a:tbl>
              <a:tblPr/>
              <a:tblGrid>
                <a:gridCol w="1915331"/>
                <a:gridCol w="5447381"/>
                <a:gridCol w="4224205"/>
                <a:gridCol w="4288152"/>
              </a:tblGrid>
              <a:tr h="810688">
                <a:tc>
                  <a:txBody>
                    <a:bodyPr anchor="t" rtlCol="false"/>
                    <a:lstStyle/>
                    <a:p>
                      <a:pPr algn="ctr">
                        <a:lnSpc>
                          <a:spcPts val="2659"/>
                        </a:lnSpc>
                        <a:defRPr/>
                      </a:pPr>
                      <a:r>
                        <a:rPr lang="en-US" sz="1899">
                          <a:solidFill>
                            <a:srgbClr val="000000"/>
                          </a:solidFill>
                          <a:latin typeface="Arimo Bold"/>
                        </a:rPr>
                        <a:t>Kode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Bold"/>
                        </a:rPr>
                        <a:t>Peubah</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Bold"/>
                        </a:rPr>
                        <a:t>Satuan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Bold"/>
                        </a:rPr>
                        <a:t>Referensi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0688">
                <a:tc>
                  <a:txBody>
                    <a:bodyPr anchor="t" rtlCol="false"/>
                    <a:lstStyle/>
                    <a:p>
                      <a:pPr algn="ctr">
                        <a:lnSpc>
                          <a:spcPts val="2659"/>
                        </a:lnSpc>
                        <a:defRPr/>
                      </a:pPr>
                      <a:r>
                        <a:rPr lang="en-US" sz="1899">
                          <a:solidFill>
                            <a:srgbClr val="000000"/>
                          </a:solidFill>
                          <a:latin typeface="Arimo"/>
                        </a:rPr>
                        <a:t>Y</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CO2 Emissions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Numerik (g/km)</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0688">
                <a:tc>
                  <a:txBody>
                    <a:bodyPr anchor="t" rtlCol="false"/>
                    <a:lstStyle/>
                    <a:p>
                      <a:pPr algn="ctr">
                        <a:lnSpc>
                          <a:spcPts val="2659"/>
                        </a:lnSpc>
                        <a:defRPr/>
                      </a:pPr>
                      <a:r>
                        <a:rPr lang="en-US" sz="1899">
                          <a:solidFill>
                            <a:srgbClr val="000000"/>
                          </a:solidFill>
                          <a:latin typeface="Arimo"/>
                        </a:rPr>
                        <a:t>X1</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strike="noStrike" u="none">
                          <a:solidFill>
                            <a:srgbClr val="000000"/>
                          </a:solidFill>
                          <a:latin typeface="Arimo"/>
                        </a:rPr>
                        <a:t>Engine Size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a:solidFill>
                            <a:srgbClr val="000000"/>
                          </a:solidFill>
                          <a:latin typeface="Arimo"/>
                        </a:rPr>
                        <a:t>Numerik (</a:t>
                      </a:r>
                      <a:r>
                        <a:rPr lang="en-US" sz="1899" strike="noStrike" u="none">
                          <a:solidFill>
                            <a:srgbClr val="000000"/>
                          </a:solidFill>
                          <a:latin typeface="Arimo"/>
                        </a:rPr>
                        <a:t>Liter)</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strike="noStrike" u="none">
                          <a:solidFill>
                            <a:srgbClr val="000000"/>
                          </a:solidFill>
                          <a:latin typeface="Arimo"/>
                        </a:rPr>
                        <a:t>Permatasari et al. (2019)</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0688">
                <a:tc>
                  <a:txBody>
                    <a:bodyPr anchor="t" rtlCol="false"/>
                    <a:lstStyle/>
                    <a:p>
                      <a:pPr algn="ctr">
                        <a:lnSpc>
                          <a:spcPts val="2659"/>
                        </a:lnSpc>
                        <a:defRPr/>
                      </a:pPr>
                      <a:r>
                        <a:rPr lang="en-US" sz="1899">
                          <a:solidFill>
                            <a:srgbClr val="000000"/>
                          </a:solidFill>
                          <a:latin typeface="Arimo"/>
                        </a:rPr>
                        <a:t>X2</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strike="noStrike" u="none">
                          <a:solidFill>
                            <a:srgbClr val="000000"/>
                          </a:solidFill>
                          <a:latin typeface="Arimo"/>
                        </a:rPr>
                        <a:t>Fuel Consumption City </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a:solidFill>
                            <a:srgbClr val="000000"/>
                          </a:solidFill>
                          <a:latin typeface="Arimo"/>
                        </a:rPr>
                        <a:t>Numerik (</a:t>
                      </a:r>
                      <a:r>
                        <a:rPr lang="en-US" sz="1899" strike="noStrike" u="none">
                          <a:solidFill>
                            <a:srgbClr val="000000"/>
                          </a:solidFill>
                          <a:latin typeface="Arimo"/>
                        </a:rPr>
                        <a:t>L/100 km)</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strike="noStrike" u="none">
                          <a:solidFill>
                            <a:srgbClr val="000000"/>
                          </a:solidFill>
                          <a:latin typeface="Arimo"/>
                        </a:rPr>
                        <a:t>Ersa et al. (2023)</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0688">
                <a:tc>
                  <a:txBody>
                    <a:bodyPr anchor="t" rtlCol="false"/>
                    <a:lstStyle/>
                    <a:p>
                      <a:pPr algn="ctr">
                        <a:lnSpc>
                          <a:spcPts val="2659"/>
                        </a:lnSpc>
                        <a:defRPr/>
                      </a:pPr>
                      <a:r>
                        <a:rPr lang="en-US" sz="1899">
                          <a:solidFill>
                            <a:srgbClr val="000000"/>
                          </a:solidFill>
                          <a:latin typeface="Arimo"/>
                        </a:rPr>
                        <a:t>X3</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strike="noStrike" u="none">
                          <a:solidFill>
                            <a:srgbClr val="000000"/>
                          </a:solidFill>
                          <a:latin typeface="Arimo"/>
                        </a:rPr>
                        <a:t>Fuel Consumption Hwy </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a:solidFill>
                            <a:srgbClr val="000000"/>
                          </a:solidFill>
                          <a:latin typeface="Arimo"/>
                        </a:rPr>
                        <a:t>Numerik (</a:t>
                      </a:r>
                      <a:r>
                        <a:rPr lang="en-US" sz="1899" strike="noStrike" u="none">
                          <a:solidFill>
                            <a:srgbClr val="000000"/>
                          </a:solidFill>
                          <a:latin typeface="Arimo"/>
                        </a:rPr>
                        <a:t>L/100 km)</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sz="1899" strike="noStrike" u="none">
                          <a:solidFill>
                            <a:srgbClr val="000000"/>
                          </a:solidFill>
                          <a:latin typeface="Arimo"/>
                        </a:rPr>
                        <a:t>Ersa et al. (2023)</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12" id="12"/>
          <p:cNvGrpSpPr/>
          <p:nvPr/>
        </p:nvGrpSpPr>
        <p:grpSpPr>
          <a:xfrm rot="0">
            <a:off x="1502288" y="2628376"/>
            <a:ext cx="12446299" cy="2807498"/>
            <a:chOff x="0" y="0"/>
            <a:chExt cx="3278038" cy="739423"/>
          </a:xfrm>
        </p:grpSpPr>
        <p:sp>
          <p:nvSpPr>
            <p:cNvPr name="Freeform 13" id="13"/>
            <p:cNvSpPr/>
            <p:nvPr/>
          </p:nvSpPr>
          <p:spPr>
            <a:xfrm flipH="false" flipV="false" rot="0">
              <a:off x="0" y="0"/>
              <a:ext cx="3278038" cy="739423"/>
            </a:xfrm>
            <a:custGeom>
              <a:avLst/>
              <a:gdLst/>
              <a:ahLst/>
              <a:cxnLst/>
              <a:rect r="r" b="b" t="t" l="l"/>
              <a:pathLst>
                <a:path h="739423" w="3278038">
                  <a:moveTo>
                    <a:pt x="31723" y="0"/>
                  </a:moveTo>
                  <a:lnTo>
                    <a:pt x="3246314" y="0"/>
                  </a:lnTo>
                  <a:cubicBezTo>
                    <a:pt x="3254728" y="0"/>
                    <a:pt x="3262797" y="3342"/>
                    <a:pt x="3268746" y="9292"/>
                  </a:cubicBezTo>
                  <a:cubicBezTo>
                    <a:pt x="3274695" y="15241"/>
                    <a:pt x="3278038" y="23310"/>
                    <a:pt x="3278038" y="31723"/>
                  </a:cubicBezTo>
                  <a:lnTo>
                    <a:pt x="3278038" y="707700"/>
                  </a:lnTo>
                  <a:cubicBezTo>
                    <a:pt x="3278038" y="725220"/>
                    <a:pt x="3263835" y="739423"/>
                    <a:pt x="3246314" y="739423"/>
                  </a:cubicBezTo>
                  <a:lnTo>
                    <a:pt x="31723" y="739423"/>
                  </a:lnTo>
                  <a:cubicBezTo>
                    <a:pt x="14203" y="739423"/>
                    <a:pt x="0" y="725220"/>
                    <a:pt x="0" y="707700"/>
                  </a:cubicBezTo>
                  <a:lnTo>
                    <a:pt x="0" y="31723"/>
                  </a:lnTo>
                  <a:cubicBezTo>
                    <a:pt x="0" y="14203"/>
                    <a:pt x="14203" y="0"/>
                    <a:pt x="31723" y="0"/>
                  </a:cubicBezTo>
                  <a:close/>
                </a:path>
              </a:pathLst>
            </a:custGeom>
            <a:solidFill>
              <a:srgbClr val="000000">
                <a:alpha val="0"/>
              </a:srgbClr>
            </a:solidFill>
            <a:ln w="47625" cap="rnd">
              <a:solidFill>
                <a:srgbClr val="243B90"/>
              </a:solidFill>
              <a:prstDash val="solid"/>
              <a:round/>
            </a:ln>
          </p:spPr>
        </p:sp>
        <p:sp>
          <p:nvSpPr>
            <p:cNvPr name="TextBox 14" id="14"/>
            <p:cNvSpPr txBox="true"/>
            <p:nvPr/>
          </p:nvSpPr>
          <p:spPr>
            <a:xfrm>
              <a:off x="0" y="-47625"/>
              <a:ext cx="3278038" cy="787048"/>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4395311" y="2571885"/>
            <a:ext cx="2863989" cy="2863989"/>
          </a:xfrm>
          <a:custGeom>
            <a:avLst/>
            <a:gdLst/>
            <a:ahLst/>
            <a:cxnLst/>
            <a:rect r="r" b="b" t="t" l="l"/>
            <a:pathLst>
              <a:path h="2863989" w="2863989">
                <a:moveTo>
                  <a:pt x="0" y="0"/>
                </a:moveTo>
                <a:lnTo>
                  <a:pt x="2863989" y="0"/>
                </a:lnTo>
                <a:lnTo>
                  <a:pt x="2863989" y="2863989"/>
                </a:lnTo>
                <a:lnTo>
                  <a:pt x="0" y="2863989"/>
                </a:lnTo>
                <a:lnTo>
                  <a:pt x="0" y="0"/>
                </a:lnTo>
                <a:close/>
              </a:path>
            </a:pathLst>
          </a:custGeom>
          <a:blipFill>
            <a:blip r:embed="rId4"/>
            <a:stretch>
              <a:fillRect l="0" t="0" r="0" b="0"/>
            </a:stretch>
          </a:blipFill>
        </p:spPr>
      </p:sp>
      <p:sp>
        <p:nvSpPr>
          <p:cNvPr name="TextBox 16" id="16"/>
          <p:cNvSpPr txBox="true"/>
          <p:nvPr/>
        </p:nvSpPr>
        <p:spPr>
          <a:xfrm rot="0">
            <a:off x="754577" y="579120"/>
            <a:ext cx="11795760" cy="716280"/>
          </a:xfrm>
          <a:prstGeom prst="rect">
            <a:avLst/>
          </a:prstGeom>
        </p:spPr>
        <p:txBody>
          <a:bodyPr anchor="t" rtlCol="false" tIns="0" lIns="0" bIns="0" rIns="0">
            <a:spAutoFit/>
          </a:bodyPr>
          <a:lstStyle/>
          <a:p>
            <a:pPr algn="l">
              <a:lnSpc>
                <a:spcPts val="4860"/>
              </a:lnSpc>
            </a:pPr>
            <a:r>
              <a:rPr lang="en-US" sz="4500">
                <a:solidFill>
                  <a:srgbClr val="404040"/>
                </a:solidFill>
                <a:latin typeface="Arial Bold"/>
              </a:rPr>
              <a:t>METODOLOGI</a:t>
            </a:r>
          </a:p>
        </p:txBody>
      </p:sp>
      <p:sp>
        <p:nvSpPr>
          <p:cNvPr name="TextBox 17" id="17"/>
          <p:cNvSpPr txBox="true"/>
          <p:nvPr/>
        </p:nvSpPr>
        <p:spPr>
          <a:xfrm rot="0">
            <a:off x="916502" y="1828428"/>
            <a:ext cx="385073" cy="705118"/>
          </a:xfrm>
          <a:prstGeom prst="rect">
            <a:avLst/>
          </a:prstGeom>
        </p:spPr>
        <p:txBody>
          <a:bodyPr anchor="t" rtlCol="false" tIns="0" lIns="0" bIns="0" rIns="0">
            <a:spAutoFit/>
          </a:bodyPr>
          <a:lstStyle/>
          <a:p>
            <a:pPr algn="l">
              <a:lnSpc>
                <a:spcPts val="4743"/>
              </a:lnSpc>
            </a:pPr>
            <a:r>
              <a:rPr lang="en-US" sz="4392">
                <a:solidFill>
                  <a:srgbClr val="000000"/>
                </a:solidFill>
                <a:latin typeface="Arial Bold"/>
              </a:rPr>
              <a:t>1</a:t>
            </a:r>
          </a:p>
        </p:txBody>
      </p:sp>
      <p:sp>
        <p:nvSpPr>
          <p:cNvPr name="TextBox 18" id="18"/>
          <p:cNvSpPr txBox="true"/>
          <p:nvPr/>
        </p:nvSpPr>
        <p:spPr>
          <a:xfrm rot="0">
            <a:off x="1814342" y="2732006"/>
            <a:ext cx="11857677" cy="2531746"/>
          </a:xfrm>
          <a:prstGeom prst="rect">
            <a:avLst/>
          </a:prstGeom>
        </p:spPr>
        <p:txBody>
          <a:bodyPr anchor="t" rtlCol="false" tIns="0" lIns="0" bIns="0" rIns="0">
            <a:spAutoFit/>
          </a:bodyPr>
          <a:lstStyle/>
          <a:p>
            <a:pPr algn="just">
              <a:lnSpc>
                <a:spcPts val="3240"/>
              </a:lnSpc>
            </a:pPr>
            <a:r>
              <a:rPr lang="en-US" sz="3000">
                <a:solidFill>
                  <a:srgbClr val="000000"/>
                </a:solidFill>
                <a:latin typeface="Arial"/>
              </a:rPr>
              <a:t>Data yang digunakan dalam penelitian ini merupakan data sekunder emisi CO2 yang diperoleh dari website </a:t>
            </a:r>
            <a:r>
              <a:rPr lang="en-US" sz="3000">
                <a:solidFill>
                  <a:srgbClr val="000000"/>
                </a:solidFill>
                <a:latin typeface="Arial Bold"/>
              </a:rPr>
              <a:t>open.canada.ca</a:t>
            </a:r>
            <a:r>
              <a:rPr lang="en-US" sz="3000">
                <a:solidFill>
                  <a:srgbClr val="000000"/>
                </a:solidFill>
                <a:latin typeface="Arial"/>
              </a:rPr>
              <a:t> milik pemerintah Canada yang mencangkup data selama 7 Tahun . Data memiliki  7385 amatan dan 12 peubah yang terdiri atas </a:t>
            </a:r>
            <a:r>
              <a:rPr lang="en-US" sz="3000">
                <a:solidFill>
                  <a:srgbClr val="000000"/>
                </a:solidFill>
                <a:latin typeface="Arial Bold"/>
              </a:rPr>
              <a:t>1 peubah respon numerik serta 11 peubah penjelas yang terdiri atas 6 variabel bertipe numerik dan 5 variabel bertipe kategorik.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DAF-RHaPvaI</dc:identifier>
  <dcterms:modified xsi:type="dcterms:W3CDTF">2011-08-01T06:04:30Z</dcterms:modified>
  <cp:revision>1</cp:revision>
  <dc:title>TPM UTS</dc:title>
</cp:coreProperties>
</file>